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7" r:id="rId9"/>
    <p:sldId id="269" r:id="rId10"/>
    <p:sldId id="268" r:id="rId11"/>
    <p:sldId id="273" r:id="rId12"/>
    <p:sldId id="276" r:id="rId13"/>
    <p:sldId id="280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99FF"/>
    <a:srgbClr val="CC00CC"/>
    <a:srgbClr val="00FF00"/>
    <a:srgbClr val="FF00FF"/>
    <a:srgbClr val="3333FF"/>
    <a:srgbClr val="FF9900"/>
    <a:srgbClr val="66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8" autoAdjust="0"/>
  </p:normalViewPr>
  <p:slideViewPr>
    <p:cSldViewPr>
      <p:cViewPr>
        <p:scale>
          <a:sx n="107" d="100"/>
          <a:sy n="107" d="100"/>
        </p:scale>
        <p:origin x="-306" y="13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Бюджет </a:t>
            </a:r>
            <a:r>
              <a:rPr lang="ru-RU" b="1" i="1" dirty="0" err="1" smtClean="0"/>
              <a:t>Лоховского</a:t>
            </a:r>
            <a:r>
              <a:rPr lang="ru-RU" b="1" i="1" dirty="0" smtClean="0"/>
              <a:t> сельского поселения  </a:t>
            </a:r>
          </a:p>
          <a:p>
            <a:pPr algn="ctr"/>
            <a:r>
              <a:rPr lang="ru-RU" b="1" i="1" dirty="0"/>
              <a:t>н</a:t>
            </a:r>
            <a:r>
              <a:rPr lang="ru-RU" b="1" i="1" dirty="0" smtClean="0"/>
              <a:t>а</a:t>
            </a:r>
            <a:r>
              <a:rPr lang="ru-RU" b="1" dirty="0" smtClean="0"/>
              <a:t> </a:t>
            </a:r>
            <a:r>
              <a:rPr lang="ru-RU" sz="4000" b="1" i="1" dirty="0" smtClean="0"/>
              <a:t>2020</a:t>
            </a:r>
            <a:r>
              <a:rPr lang="ru-RU" b="1" dirty="0" smtClean="0"/>
              <a:t> </a:t>
            </a:r>
            <a:r>
              <a:rPr lang="ru-RU" b="1" i="1" dirty="0" smtClean="0"/>
              <a:t>год</a:t>
            </a:r>
            <a:endParaRPr lang="ru-RU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71714"/>
            <a:ext cx="7406640" cy="1472184"/>
          </a:xfrm>
        </p:spPr>
        <p:txBody>
          <a:bodyPr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4. Расходы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0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38200251"/>
              </p:ext>
            </p:extLst>
          </p:nvPr>
        </p:nvGraphicFramePr>
        <p:xfrm>
          <a:off x="827584" y="1340768"/>
          <a:ext cx="7488832" cy="4784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42"/>
                <a:gridCol w="2574674"/>
                <a:gridCol w="2402716"/>
                <a:gridCol w="1800200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тыс. руб</a:t>
                      </a:r>
                      <a:r>
                        <a:rPr lang="ru-RU" sz="1400" dirty="0" smtClean="0"/>
                        <a:t>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Содержание главы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962,1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Расходы на администрацию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3855,4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20,1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0111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Резервный фонд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3,0</a:t>
                      </a:r>
                      <a:endParaRPr lang="ru-RU" sz="16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0,02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6,0</a:t>
                      </a:r>
                      <a:endParaRPr lang="ru-RU" sz="15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0203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147,7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0203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35,0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Осуществление расходов по разделам и подразделам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6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35733535"/>
              </p:ext>
            </p:extLst>
          </p:nvPr>
        </p:nvGraphicFramePr>
        <p:xfrm>
          <a:off x="683568" y="1772816"/>
          <a:ext cx="7488832" cy="526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114"/>
                <a:gridCol w="3129318"/>
                <a:gridCol w="1944216"/>
                <a:gridCol w="1656184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экономика (дорожный фонд поселения)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1197,8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6,2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0412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Другие вопросы в области национальной</a:t>
                      </a:r>
                      <a:r>
                        <a:rPr lang="ru-RU" sz="1500" baseline="0" dirty="0" smtClean="0">
                          <a:latin typeface="+mn-lt"/>
                          <a:cs typeface="Times New Roman" panose="02020603050405020304" pitchFamily="18" charset="0"/>
                        </a:rPr>
                        <a:t> экономики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7,5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2254,0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11,7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5385,8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28,1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0705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5071,4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26,4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1001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140,4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1403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120,8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5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19196,8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100,0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Осуществление расходов по разделам и подразделам(продолжение</a:t>
            </a:r>
            <a:r>
              <a:rPr lang="ru-RU" sz="2800" b="1" dirty="0" smtClean="0">
                <a:solidFill>
                  <a:srgbClr val="002060"/>
                </a:solidFill>
              </a:rPr>
              <a:t>)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4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0"/>
            <a:ext cx="7498080" cy="48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500" dirty="0" smtClean="0"/>
              <a:t>	</a:t>
            </a:r>
          </a:p>
          <a:p>
            <a:pPr marL="0" indent="0" algn="ctr">
              <a:buNone/>
            </a:pPr>
            <a:r>
              <a:rPr lang="ru-RU" sz="3200" dirty="0" smtClean="0"/>
              <a:t>   Бюджет муниципального образования </a:t>
            </a:r>
            <a:r>
              <a:rPr lang="ru-RU" sz="3200" dirty="0" err="1" smtClean="0"/>
              <a:t>Лоховского</a:t>
            </a:r>
            <a:r>
              <a:rPr lang="ru-RU" sz="3200" dirty="0" smtClean="0"/>
              <a:t> сельского поселения принят в соответствии с требованиями и нормами действующего бюджетного законодательства.</a:t>
            </a:r>
          </a:p>
          <a:p>
            <a:pPr marL="0" indent="0" algn="just">
              <a:buNone/>
            </a:pPr>
            <a:r>
              <a:rPr lang="ru-RU" sz="3600" dirty="0"/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Заключение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011577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48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972" y="3297758"/>
            <a:ext cx="52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Лоховского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 в рамках проекта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предназначен, прежде всего, для жителей, не обладающих специальными знаниями в сфере бюджетного законодательства. Информация,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в данной презентации, знакомит жителей 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характеристиками бюджета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поселения. Надеемся, что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Лоховского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Уважаемые  жители 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Лоховского</a:t>
            </a:r>
            <a:r>
              <a:rPr lang="ru-RU" sz="3200" b="1" i="1" dirty="0" smtClean="0">
                <a:solidFill>
                  <a:srgbClr val="002060"/>
                </a:solidFill>
              </a:rPr>
              <a:t>  сельского поселения!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3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168840" cy="497964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Лоховского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  принят Решением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Думы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Лоховского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.12.2019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103   « О  бюджете 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Лоховского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 и плановый период 2021 и 2022 годов».</a:t>
            </a:r>
          </a:p>
          <a:p>
            <a:pPr marL="68580" indent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 2020 год: </a:t>
            </a: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indent="-342900" algn="just">
              <a:buAutoNum type="arabicParenR"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доходов бюджета муниципального образования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Лоховское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 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19033,3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налоговые и неналоговые доходы в сумме 4673,0 тыс. рублей;                                                 </a:t>
            </a:r>
          </a:p>
          <a:p>
            <a:pPr marL="411480" indent="-342900" algn="just">
              <a:buAutoNum type="arabicParenR"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Общий объем расходов бюджета муниципального образования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Лоховское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19196,8 тыс. рублей; </a:t>
            </a:r>
          </a:p>
          <a:p>
            <a:pPr marL="68580" indent="0" algn="just">
              <a:buNone/>
            </a:pPr>
            <a:r>
              <a:rPr lang="ru-RU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 местного бюджета в сумме 163,5 тыс. рублей или 3,5%,</a:t>
            </a:r>
            <a:r>
              <a:rPr lang="ru-RU" sz="1600" dirty="0" smtClean="0"/>
              <a:t> утвержденного общего годового объема доходов бюджета </a:t>
            </a:r>
            <a:r>
              <a:rPr lang="ru-RU" sz="1600" dirty="0" err="1" smtClean="0"/>
              <a:t>Лоховского</a:t>
            </a:r>
            <a:r>
              <a:rPr lang="ru-RU" sz="1600" dirty="0" smtClean="0"/>
              <a:t> сельского поселения без учета утвержденного объема безвозмездных поступлений.</a:t>
            </a: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Основные показатели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26782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83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312384"/>
            <a:ext cx="6777317" cy="4059813"/>
          </a:xfrm>
        </p:spPr>
        <p:txBody>
          <a:bodyPr/>
          <a:lstStyle/>
          <a:p>
            <a:pPr marL="68580" indent="0" algn="ctr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Лоховского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</a:t>
            </a:r>
          </a:p>
          <a:p>
            <a:pPr marL="68580" indent="0" algn="ctr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товары (работы, услуги), реализуемые на территории Российской Федерации (акцизы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диный сельскохозяйственный налог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физических лиц,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налог)</a:t>
            </a: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24744" cy="7451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 Налоговые доходы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0162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46544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09120"/>
            <a:ext cx="208823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1800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68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15354154"/>
              </p:ext>
            </p:extLst>
          </p:nvPr>
        </p:nvGraphicFramePr>
        <p:xfrm>
          <a:off x="2143107" y="1027068"/>
          <a:ext cx="5957285" cy="579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696"/>
                <a:gridCol w="1397388"/>
                <a:gridCol w="1103201"/>
              </a:tblGrid>
              <a:tr h="33559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</a:t>
                      </a:r>
                    </a:p>
                    <a:p>
                      <a:pPr algn="ctr"/>
                      <a:r>
                        <a:rPr lang="ru-RU" sz="1400" dirty="0" smtClean="0"/>
                        <a:t>тыс. 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4042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прибыль,</a:t>
                      </a:r>
                      <a:r>
                        <a:rPr lang="ru-RU" sz="1500" b="1" baseline="0" dirty="0" smtClean="0"/>
                        <a:t> доходы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1850,0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40,36</a:t>
                      </a:r>
                    </a:p>
                  </a:txBody>
                  <a:tcPr marL="9525" marR="85725" marT="9525" marB="0" anchor="ctr"/>
                </a:tc>
              </a:tr>
              <a:tr h="19343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НДФЛ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1850,0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40,36</a:t>
                      </a:r>
                    </a:p>
                  </a:txBody>
                  <a:tcPr marL="9525" marR="85725" marT="9525" marB="0" anchor="ctr"/>
                </a:tc>
              </a:tr>
              <a:tr h="316665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товары (работы, услуги)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1197,8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26,13</a:t>
                      </a:r>
                    </a:p>
                  </a:txBody>
                  <a:tcPr marL="9525" marR="85725" marT="9525" marB="0" anchor="ctr"/>
                </a:tc>
              </a:tr>
              <a:tr h="29907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Доходы от уплаты акцизов на дизельное топливо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548,9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11,98</a:t>
                      </a:r>
                    </a:p>
                  </a:txBody>
                  <a:tcPr marL="9525" marR="85725" marT="9525" marB="0" anchor="ctr"/>
                </a:tc>
              </a:tr>
              <a:tr h="29907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Доходы от уплаты акцизов на моторные</a:t>
                      </a:r>
                      <a:r>
                        <a:rPr lang="ru-RU" sz="1400" baseline="0" dirty="0" smtClean="0"/>
                        <a:t> масла</a:t>
                      </a:r>
                      <a:r>
                        <a:rPr lang="ru-RU" sz="1400" dirty="0" smtClean="0"/>
                        <a:t> 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0,06</a:t>
                      </a:r>
                    </a:p>
                  </a:txBody>
                  <a:tcPr marL="9525" marR="85725" marT="9525" marB="0" anchor="ctr"/>
                </a:tc>
              </a:tr>
              <a:tr h="29907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Доходы от уплаты акцизов на автомобильный бензин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716,9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15,64</a:t>
                      </a:r>
                    </a:p>
                  </a:txBody>
                  <a:tcPr marL="9525" marR="85725" marT="9525" marB="0" anchor="ctr"/>
                </a:tc>
              </a:tr>
              <a:tr h="29907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Доходы от уплаты акцизов на прямогонный бензин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-1,54</a:t>
                      </a:r>
                    </a:p>
                  </a:txBody>
                  <a:tcPr marL="9525" marR="85725" marT="9525" marB="0" anchor="ctr"/>
                </a:tc>
              </a:tr>
              <a:tr h="207428">
                <a:tc>
                  <a:txBody>
                    <a:bodyPr/>
                    <a:lstStyle/>
                    <a:p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налог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2,6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</a:tr>
              <a:tr h="207428">
                <a:tc>
                  <a:txBody>
                    <a:bodyPr/>
                    <a:lstStyle/>
                    <a:p>
                      <a:r>
                        <a:rPr lang="ru-RU" sz="15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 налог</a:t>
                      </a:r>
                      <a:endParaRPr lang="ru-RU" sz="15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2,6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</a:tr>
              <a:tr h="207428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имущество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/>
                        <a:t>1534,5</a:t>
                      </a:r>
                      <a:endParaRPr lang="ru-RU" sz="15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33,48</a:t>
                      </a:r>
                    </a:p>
                  </a:txBody>
                  <a:tcPr marL="9525" marR="85725" marT="9525" marB="0" anchor="ctr"/>
                </a:tc>
              </a:tr>
              <a:tr h="21404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налог на имущество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111,5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2,43</a:t>
                      </a:r>
                    </a:p>
                  </a:txBody>
                  <a:tcPr marL="9525" marR="85725" marT="9525" marB="0" anchor="ctr"/>
                </a:tc>
              </a:tr>
              <a:tr h="17592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земельный налог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1423,0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31,05</a:t>
                      </a:r>
                    </a:p>
                  </a:txBody>
                  <a:tcPr marL="9525" marR="85725" marT="9525" marB="0" anchor="ctr"/>
                </a:tc>
              </a:tr>
              <a:tr h="184722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j-lt"/>
                          <a:cs typeface="Times New Roman" pitchFamily="18" charset="0"/>
                        </a:rPr>
                        <a:t>4583,5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</a:tr>
              <a:tr h="2111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696744" cy="50405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 в местный бюджет на 2020 год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9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Лоховского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 (арендная плата за пользование имуществом, земельных участков) 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(работ) и компенсации затрат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ущерба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2. Неналоговые </a:t>
            </a:r>
            <a:r>
              <a:rPr lang="ru-RU" dirty="0">
                <a:solidFill>
                  <a:srgbClr val="002060"/>
                </a:solidFill>
              </a:rPr>
              <a:t>доходы</a:t>
            </a:r>
          </a:p>
        </p:txBody>
      </p:sp>
      <p:pic>
        <p:nvPicPr>
          <p:cNvPr id="2052" name="Picture 4" descr="http://zoo-farm.ru/wp-content/uploads/2012/07/kak-vzyat-zemelnyj-uchastok-v-arend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088232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160240" cy="180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arend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1" y="4509120"/>
            <a:ext cx="2088232" cy="1800200"/>
          </a:xfrm>
          <a:prstGeom prst="rect">
            <a:avLst/>
          </a:prstGeom>
        </p:spPr>
      </p:pic>
      <p:pic>
        <p:nvPicPr>
          <p:cNvPr id="9" name="Рисунок 8" descr="f13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4509120"/>
            <a:ext cx="201622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42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52942218"/>
              </p:ext>
            </p:extLst>
          </p:nvPr>
        </p:nvGraphicFramePr>
        <p:xfrm>
          <a:off x="971601" y="1628800"/>
          <a:ext cx="7344815" cy="31851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528391"/>
                <a:gridCol w="1728192"/>
                <a:gridCol w="20882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тыс. руб</a:t>
                      </a:r>
                      <a:r>
                        <a:rPr lang="ru-RU" sz="1400" dirty="0" smtClean="0"/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Доходы</a:t>
                      </a:r>
                      <a:r>
                        <a:rPr lang="ru-RU" sz="1500" baseline="0" dirty="0" smtClean="0"/>
                        <a:t> от сдачи в аренду имущества</a:t>
                      </a:r>
                      <a:endParaRPr lang="ru-RU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43,2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48,3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Доходы</a:t>
                      </a:r>
                      <a:r>
                        <a:rPr lang="ru-RU" sz="1500" baseline="0" dirty="0" smtClean="0"/>
                        <a:t> от сдачи в аренду земли, находящиеся в собственности сельских поселений</a:t>
                      </a:r>
                      <a:endParaRPr lang="ru-RU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оказания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платных услуг (работ) и компенсации затрат государства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0,6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89,5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доходов на 2020 год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2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7"/>
            <a:ext cx="6777317" cy="2304256"/>
          </a:xfrm>
        </p:spPr>
        <p:txBody>
          <a:bodyPr/>
          <a:lstStyle/>
          <a:p>
            <a:pPr marL="68580" lvl="0" indent="0">
              <a:buClr>
                <a:srgbClr val="94C600"/>
              </a:buClr>
              <a:buNone/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Доходы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err="1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Лоховского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безвозмездных поступлений состоят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следующих поступлений:</a:t>
            </a: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(на осуществление первичного воинского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учета,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выполнение передаваемых полномочий субъектов Российской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Федерации)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 бюджетов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Иркутской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Черемховского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3. Безвозмездные поступления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00749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18562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ord-news.ru/img/newsimages/20120402/1_ace3b4cebd9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1800200" cy="16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52e032871b8b2dfa6932bf26f6008ba7-300x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221088"/>
            <a:ext cx="167666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92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60005835"/>
              </p:ext>
            </p:extLst>
          </p:nvPr>
        </p:nvGraphicFramePr>
        <p:xfrm>
          <a:off x="395536" y="476675"/>
          <a:ext cx="8136904" cy="741295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536504"/>
                <a:gridCol w="1728192"/>
                <a:gridCol w="1872208"/>
              </a:tblGrid>
              <a:tr h="9680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  <a:r>
                        <a:rPr lang="ru-RU" sz="1400" dirty="0" smtClean="0"/>
                        <a:t>тыс. руб</a:t>
                      </a:r>
                      <a:r>
                        <a:rPr lang="ru-RU" sz="1400" dirty="0" smtClean="0"/>
                        <a:t>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086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Дотации на выравнивание бюджетной обеспеченности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7863,7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55,0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8183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6370,3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0867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-на реализацию первоочередных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мероприятий по модернизации объектов теплоснабжения и подготовке к отопительному сезону объектов коммунальной инфраструктуры, находящихся в муниципальной собственности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1296,0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0867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-на реализацию мероприятий перечня народных инициатив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804,5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0867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-на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создание мест (площадок) накопления твердых коммунальных отходов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4269,8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29,7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086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Субвенции бюджетам муниципальных образований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126,3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0,9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086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 осуществление первичного воинского учета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125,6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0,9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615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-на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осуществление областного государственного полномочия по определению перечня должностных лиц органов местного  самоуправления, уполномоченных составлять протоколы об административных правонарушениях, предусмотренных отдельными законами Иркутской области об административной       ответственности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 smtClean="0"/>
                    </a:p>
                    <a:p>
                      <a:pPr algn="r"/>
                      <a:endParaRPr lang="ru-RU" sz="1400" b="0" dirty="0" smtClean="0"/>
                    </a:p>
                    <a:p>
                      <a:pPr algn="r"/>
                      <a:endParaRPr lang="ru-RU" sz="1400" b="0" dirty="0" smtClean="0"/>
                    </a:p>
                    <a:p>
                      <a:pPr algn="r"/>
                      <a:r>
                        <a:rPr lang="ru-RU" sz="1400" b="0" dirty="0" smtClean="0"/>
                        <a:t>0,7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6553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 smtClean="0">
                          <a:latin typeface="Times New Roman"/>
                        </a:rPr>
                        <a:t>ВСЕГО:</a:t>
                      </a:r>
                      <a:endParaRPr lang="ru-RU" sz="1400" b="1" i="1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14360,3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529128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1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4849</TotalTime>
  <Words>523</Words>
  <Application>Microsoft Office PowerPoint</Application>
  <PresentationFormat>Экран (4:3)</PresentationFormat>
  <Paragraphs>218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БЮДЖЕТ ДЛЯ ГРАЖДАН</vt:lpstr>
      <vt:lpstr>Уважаемые  жители  Лоховского  сельского поселения!</vt:lpstr>
      <vt:lpstr>Основные показатели</vt:lpstr>
      <vt:lpstr>1. Налоговые доходы</vt:lpstr>
      <vt:lpstr>Поступление налоговых доходов в местный бюджет на 2020 год</vt:lpstr>
      <vt:lpstr>2. Неналоговые доходы</vt:lpstr>
      <vt:lpstr>Поступление неналоговых доходов на 2020 год</vt:lpstr>
      <vt:lpstr>3. Безвозмездные поступления</vt:lpstr>
      <vt:lpstr>Доходы от безвозмездных  поступлений</vt:lpstr>
      <vt:lpstr>4. Расходы</vt:lpstr>
      <vt:lpstr>Осуществление расходов по разделам и подразделам</vt:lpstr>
      <vt:lpstr>Осуществление расходов по разделам и подразделам(продолжение)</vt:lpstr>
      <vt:lpstr>Заключение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lohovo</cp:lastModifiedBy>
  <cp:revision>589</cp:revision>
  <dcterms:created xsi:type="dcterms:W3CDTF">2014-05-15T13:46:29Z</dcterms:created>
  <dcterms:modified xsi:type="dcterms:W3CDTF">2020-02-25T04:47:41Z</dcterms:modified>
</cp:coreProperties>
</file>