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426" r:id="rId2"/>
    <p:sldId id="1420" r:id="rId3"/>
    <p:sldId id="1421" r:id="rId4"/>
    <p:sldId id="1423" r:id="rId5"/>
    <p:sldId id="1435" r:id="rId6"/>
    <p:sldId id="1422" r:id="rId7"/>
    <p:sldId id="1438" r:id="rId8"/>
    <p:sldId id="1434" r:id="rId9"/>
    <p:sldId id="1425" r:id="rId10"/>
    <p:sldId id="1429" r:id="rId11"/>
    <p:sldId id="1433" r:id="rId12"/>
    <p:sldId id="1436" r:id="rId13"/>
    <p:sldId id="1437" r:id="rId14"/>
    <p:sldId id="1427" r:id="rId15"/>
    <p:sldId id="1431" r:id="rId16"/>
    <p:sldId id="1430" r:id="rId17"/>
    <p:sldId id="1439" r:id="rId18"/>
  </p:sldIdLst>
  <p:sldSz cx="9144000" cy="6858000" type="screen4x3"/>
  <p:notesSz cx="6858000" cy="9947275"/>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99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88"/>
    <p:restoredTop sz="94655"/>
  </p:normalViewPr>
  <p:slideViewPr>
    <p:cSldViewPr>
      <p:cViewPr varScale="1">
        <p:scale>
          <a:sx n="65" d="100"/>
          <a:sy n="65" d="100"/>
        </p:scale>
        <p:origin x="1642"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p:cNvPr>
          <p:cNvSpPr>
            <a:spLocks noGrp="1"/>
          </p:cNvSpPr>
          <p:nvPr>
            <p:ph type="hdr" sz="quarter"/>
          </p:nvPr>
        </p:nvSpPr>
        <p:spPr>
          <a:xfrm>
            <a:off x="0" y="0"/>
            <a:ext cx="2972547" cy="497921"/>
          </a:xfrm>
          <a:prstGeom prst="rect">
            <a:avLst/>
          </a:prstGeom>
        </p:spPr>
        <p:txBody>
          <a:bodyPr vert="horz" lIns="92005" tIns="46003" rIns="92005" bIns="46003" rtlCol="0"/>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3" name="Дата 2">
            <a:extLst/>
          </p:cNvPr>
          <p:cNvSpPr>
            <a:spLocks noGrp="1"/>
          </p:cNvSpPr>
          <p:nvPr>
            <p:ph type="dt" idx="1"/>
          </p:nvPr>
        </p:nvSpPr>
        <p:spPr>
          <a:xfrm>
            <a:off x="3883852" y="0"/>
            <a:ext cx="2972547" cy="497921"/>
          </a:xfrm>
          <a:prstGeom prst="rect">
            <a:avLst/>
          </a:prstGeom>
        </p:spPr>
        <p:txBody>
          <a:bodyPr vert="horz" wrap="square" lIns="92005" tIns="46003" rIns="92005" bIns="46003" numCol="1" anchor="t" anchorCtr="0" compatLnSpc="1">
            <a:prstTxWarp prst="textNoShape">
              <a:avLst/>
            </a:prstTxWarp>
          </a:bodyPr>
          <a:lstStyle>
            <a:lvl1pPr algn="r" eaLnBrk="1" hangingPunct="1">
              <a:defRPr sz="1200"/>
            </a:lvl1pPr>
          </a:lstStyle>
          <a:p>
            <a:pPr>
              <a:defRPr/>
            </a:pPr>
            <a:fld id="{AD97CD8A-74C3-4D2E-98BF-13F479A01E05}" type="datetimeFigureOut">
              <a:rPr lang="ru-RU" altLang="ru-RU"/>
              <a:pPr>
                <a:defRPr/>
              </a:pPr>
              <a:t>27.04.2020</a:t>
            </a:fld>
            <a:endParaRPr lang="ru-RU" altLang="ru-RU"/>
          </a:p>
        </p:txBody>
      </p:sp>
      <p:sp>
        <p:nvSpPr>
          <p:cNvPr id="4" name="Образ слайда 3">
            <a:extLst/>
          </p:cNvPr>
          <p:cNvSpPr>
            <a:spLocks noGrp="1" noRot="1" noChangeAspect="1"/>
          </p:cNvSpPr>
          <p:nvPr>
            <p:ph type="sldImg" idx="2"/>
          </p:nvPr>
        </p:nvSpPr>
        <p:spPr>
          <a:xfrm>
            <a:off x="941388" y="747713"/>
            <a:ext cx="4975225" cy="3730625"/>
          </a:xfrm>
          <a:prstGeom prst="rect">
            <a:avLst/>
          </a:prstGeom>
          <a:noFill/>
          <a:ln w="12700">
            <a:solidFill>
              <a:prstClr val="black"/>
            </a:solidFill>
          </a:ln>
        </p:spPr>
        <p:txBody>
          <a:bodyPr vert="horz" lIns="92005" tIns="46003" rIns="92005" bIns="46003" rtlCol="0" anchor="ctr"/>
          <a:lstStyle/>
          <a:p>
            <a:pPr lvl="0"/>
            <a:endParaRPr lang="ru-RU" noProof="0"/>
          </a:p>
        </p:txBody>
      </p:sp>
      <p:sp>
        <p:nvSpPr>
          <p:cNvPr id="5" name="Заметки 4">
            <a:extLst/>
          </p:cNvPr>
          <p:cNvSpPr>
            <a:spLocks noGrp="1"/>
          </p:cNvSpPr>
          <p:nvPr>
            <p:ph type="body" sz="quarter" idx="3"/>
          </p:nvPr>
        </p:nvSpPr>
        <p:spPr>
          <a:xfrm>
            <a:off x="683879" y="4727858"/>
            <a:ext cx="5490244" cy="4473331"/>
          </a:xfrm>
          <a:prstGeom prst="rect">
            <a:avLst/>
          </a:prstGeom>
        </p:spPr>
        <p:txBody>
          <a:bodyPr vert="horz" wrap="square" lIns="92005" tIns="46003" rIns="92005" bIns="46003"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ижний колонтитул 5">
            <a:extLst/>
          </p:cNvPr>
          <p:cNvSpPr>
            <a:spLocks noGrp="1"/>
          </p:cNvSpPr>
          <p:nvPr>
            <p:ph type="ftr" sz="quarter" idx="4"/>
          </p:nvPr>
        </p:nvSpPr>
        <p:spPr>
          <a:xfrm>
            <a:off x="0" y="9447764"/>
            <a:ext cx="2972547" cy="497920"/>
          </a:xfrm>
          <a:prstGeom prst="rect">
            <a:avLst/>
          </a:prstGeom>
        </p:spPr>
        <p:txBody>
          <a:bodyPr vert="horz" lIns="92005" tIns="46003" rIns="92005" bIns="46003" rtlCol="0" anchor="b"/>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7" name="Номер слайда 6">
            <a:extLst/>
          </p:cNvPr>
          <p:cNvSpPr>
            <a:spLocks noGrp="1"/>
          </p:cNvSpPr>
          <p:nvPr>
            <p:ph type="sldNum" sz="quarter" idx="5"/>
          </p:nvPr>
        </p:nvSpPr>
        <p:spPr>
          <a:xfrm>
            <a:off x="3883852" y="9447764"/>
            <a:ext cx="2972547" cy="497920"/>
          </a:xfrm>
          <a:prstGeom prst="rect">
            <a:avLst/>
          </a:prstGeom>
        </p:spPr>
        <p:txBody>
          <a:bodyPr vert="horz" wrap="square" lIns="92005" tIns="46003" rIns="92005" bIns="46003" numCol="1" anchor="b" anchorCtr="0" compatLnSpc="1">
            <a:prstTxWarp prst="textNoShape">
              <a:avLst/>
            </a:prstTxWarp>
          </a:bodyPr>
          <a:lstStyle>
            <a:lvl1pPr algn="r" eaLnBrk="1" hangingPunct="1">
              <a:defRPr sz="1200"/>
            </a:lvl1pPr>
          </a:lstStyle>
          <a:p>
            <a:fld id="{BB9BB740-6F27-4F2E-AE9A-5D29CC6E0C34}" type="slidenum">
              <a:rPr lang="ru-RU" altLang="ru-RU"/>
              <a:pPr/>
              <a:t>‹#›</a:t>
            </a:fld>
            <a:endParaRPr lang="ru-RU" altLang="ru-RU"/>
          </a:p>
        </p:txBody>
      </p:sp>
    </p:spTree>
    <p:extLst>
      <p:ext uri="{BB962C8B-B14F-4D97-AF65-F5344CB8AC3E}">
        <p14:creationId xmlns:p14="http://schemas.microsoft.com/office/powerpoint/2010/main" val="697616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a:p>
            <a:endParaRPr lang="ru-RU" altLang="ru-RU" smtClean="0">
              <a:cs typeface="Arial" panose="020B0604020202020204" pitchFamily="34" charset="0"/>
            </a:endParaRPr>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9632" indent="-287093">
              <a:defRPr>
                <a:solidFill>
                  <a:schemeClr val="tx1"/>
                </a:solidFill>
                <a:latin typeface="Calibri" panose="020F0502020204030204" pitchFamily="34" charset="0"/>
                <a:cs typeface="Arial" panose="020B0604020202020204" pitchFamily="34" charset="0"/>
              </a:defRPr>
            </a:lvl2pPr>
            <a:lvl3pPr marL="1153157" indent="-229674">
              <a:defRPr>
                <a:solidFill>
                  <a:schemeClr val="tx1"/>
                </a:solidFill>
                <a:latin typeface="Calibri" panose="020F0502020204030204" pitchFamily="34" charset="0"/>
                <a:cs typeface="Arial" panose="020B0604020202020204" pitchFamily="34" charset="0"/>
              </a:defRPr>
            </a:lvl3pPr>
            <a:lvl4pPr marL="1614101" indent="-229674">
              <a:defRPr>
                <a:solidFill>
                  <a:schemeClr val="tx1"/>
                </a:solidFill>
                <a:latin typeface="Calibri" panose="020F0502020204030204" pitchFamily="34" charset="0"/>
                <a:cs typeface="Arial" panose="020B0604020202020204" pitchFamily="34" charset="0"/>
              </a:defRPr>
            </a:lvl4pPr>
            <a:lvl5pPr marL="2076640" indent="-229674">
              <a:defRPr>
                <a:solidFill>
                  <a:schemeClr val="tx1"/>
                </a:solidFill>
                <a:latin typeface="Calibri" panose="020F0502020204030204" pitchFamily="34" charset="0"/>
                <a:cs typeface="Arial" panose="020B0604020202020204" pitchFamily="34" charset="0"/>
              </a:defRPr>
            </a:lvl5pPr>
            <a:lvl6pPr marL="2535988"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5337"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4686"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035"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E57A4DC-FEAC-457D-89EB-2EEA68D7E2F9}" type="slidenum">
              <a:rPr lang="ru-RU" altLang="ru-RU" smtClean="0"/>
              <a:pPr/>
              <a:t>2</a:t>
            </a:fld>
            <a:endParaRPr lang="ru-RU" altLang="ru-RU" smtClean="0"/>
          </a:p>
        </p:txBody>
      </p:sp>
    </p:spTree>
    <p:extLst>
      <p:ext uri="{BB962C8B-B14F-4D97-AF65-F5344CB8AC3E}">
        <p14:creationId xmlns:p14="http://schemas.microsoft.com/office/powerpoint/2010/main" val="10227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a:p>
            <a:endParaRPr lang="ru-RU" altLang="ru-RU" smtClean="0">
              <a:cs typeface="Arial" panose="020B0604020202020204" pitchFamily="34" charset="0"/>
            </a:endParaRPr>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9632" indent="-287093">
              <a:defRPr>
                <a:solidFill>
                  <a:schemeClr val="tx1"/>
                </a:solidFill>
                <a:latin typeface="Calibri" panose="020F0502020204030204" pitchFamily="34" charset="0"/>
                <a:cs typeface="Arial" panose="020B0604020202020204" pitchFamily="34" charset="0"/>
              </a:defRPr>
            </a:lvl2pPr>
            <a:lvl3pPr marL="1153157" indent="-229674">
              <a:defRPr>
                <a:solidFill>
                  <a:schemeClr val="tx1"/>
                </a:solidFill>
                <a:latin typeface="Calibri" panose="020F0502020204030204" pitchFamily="34" charset="0"/>
                <a:cs typeface="Arial" panose="020B0604020202020204" pitchFamily="34" charset="0"/>
              </a:defRPr>
            </a:lvl3pPr>
            <a:lvl4pPr marL="1614101" indent="-229674">
              <a:defRPr>
                <a:solidFill>
                  <a:schemeClr val="tx1"/>
                </a:solidFill>
                <a:latin typeface="Calibri" panose="020F0502020204030204" pitchFamily="34" charset="0"/>
                <a:cs typeface="Arial" panose="020B0604020202020204" pitchFamily="34" charset="0"/>
              </a:defRPr>
            </a:lvl4pPr>
            <a:lvl5pPr marL="2076640" indent="-229674">
              <a:defRPr>
                <a:solidFill>
                  <a:schemeClr val="tx1"/>
                </a:solidFill>
                <a:latin typeface="Calibri" panose="020F0502020204030204" pitchFamily="34" charset="0"/>
                <a:cs typeface="Arial" panose="020B0604020202020204" pitchFamily="34" charset="0"/>
              </a:defRPr>
            </a:lvl5pPr>
            <a:lvl6pPr marL="2535988"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5337"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4686"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035" indent="-22967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E57A4DC-FEAC-457D-89EB-2EEA68D7E2F9}" type="slidenum">
              <a:rPr lang="ru-RU" altLang="ru-RU" smtClean="0"/>
              <a:pPr/>
              <a:t>8</a:t>
            </a:fld>
            <a:endParaRPr lang="ru-RU" altLang="ru-RU" smtClean="0"/>
          </a:p>
        </p:txBody>
      </p:sp>
    </p:spTree>
    <p:extLst>
      <p:ext uri="{BB962C8B-B14F-4D97-AF65-F5344CB8AC3E}">
        <p14:creationId xmlns:p14="http://schemas.microsoft.com/office/powerpoint/2010/main" val="139955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dirty="0"/>
          </a:p>
        </p:txBody>
      </p:sp>
      <p:sp>
        <p:nvSpPr>
          <p:cNvPr id="1024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1pPr>
            <a:lvl2pPr marL="742950" indent="-285750">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2pPr>
            <a:lvl3pPr marL="1143000" indent="-228600">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3pPr>
            <a:lvl4pPr marL="1600200" indent="-228600">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4pPr>
            <a:lvl5pPr marL="2057400" indent="-228600">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defRPr>
                <a:solidFill>
                  <a:schemeClr val="tx1"/>
                </a:solidFill>
                <a:latin typeface="Calibri" panose="020F0502020204030204" pitchFamily="34" charset="0"/>
                <a:cs typeface="Arial" panose="020B0604020202020204" pitchFamily="34" charset="0"/>
              </a:defRPr>
            </a:lvl9pPr>
          </a:lstStyle>
          <a:p>
            <a:fld id="{69D796F1-D326-48A0-A99E-6B4DEC9EB4AD}" type="slidenum">
              <a:rPr lang="ru-RU" altLang="ru-RU">
                <a:solidFill>
                  <a:srgbClr val="000000"/>
                </a:solidFill>
                <a:latin typeface="Arial" panose="020B0604020202020204" pitchFamily="34" charset="0"/>
              </a:rPr>
              <a:pPr/>
              <a:t>17</a:t>
            </a:fld>
            <a:endParaRPr lang="ru-RU" altLang="ru-RU">
              <a:solidFill>
                <a:srgbClr val="000000"/>
              </a:solidFill>
              <a:latin typeface="Arial" panose="020B0604020202020204" pitchFamily="34" charset="0"/>
            </a:endParaRPr>
          </a:p>
        </p:txBody>
      </p:sp>
    </p:spTree>
    <p:extLst>
      <p:ext uri="{BB962C8B-B14F-4D97-AF65-F5344CB8AC3E}">
        <p14:creationId xmlns:p14="http://schemas.microsoft.com/office/powerpoint/2010/main" val="191496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2" y="2130463"/>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p:cNvPr>
          <p:cNvSpPr>
            <a:spLocks noGrp="1"/>
          </p:cNvSpPr>
          <p:nvPr>
            <p:ph type="dt" sz="half" idx="10"/>
          </p:nvPr>
        </p:nvSpPr>
        <p:spPr/>
        <p:txBody>
          <a:bodyPr/>
          <a:lstStyle>
            <a:lvl1pPr>
              <a:defRPr/>
            </a:lvl1pPr>
          </a:lstStyle>
          <a:p>
            <a:pPr>
              <a:defRPr/>
            </a:pPr>
            <a:fld id="{D9ED316D-CAA1-4051-8E2C-88F6B45AE7D8}" type="datetimeFigureOut">
              <a:rPr lang="ru-RU" altLang="ru-RU"/>
              <a:pPr>
                <a:defRPr/>
              </a:pPr>
              <a:t>27.04.2020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fld id="{DA7F0E0E-451E-497B-A327-5E68E965C735}" type="slidenum">
              <a:rPr lang="ru-RU" altLang="ru-RU"/>
              <a:pPr/>
              <a:t>‹#›</a:t>
            </a:fld>
            <a:endParaRPr lang="ru-RU" altLang="ru-RU"/>
          </a:p>
        </p:txBody>
      </p:sp>
    </p:spTree>
    <p:extLst>
      <p:ext uri="{BB962C8B-B14F-4D97-AF65-F5344CB8AC3E}">
        <p14:creationId xmlns:p14="http://schemas.microsoft.com/office/powerpoint/2010/main" val="406066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BF10AB14-8C16-492E-84F2-7B83C82E27D4}" type="datetimeFigureOut">
              <a:rPr lang="ru-RU" altLang="ru-RU"/>
              <a:pPr>
                <a:defRPr/>
              </a:pPr>
              <a:t>27.04.2020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fld id="{5F25F30C-F0A3-4CEE-A355-C6B9950558B5}" type="slidenum">
              <a:rPr lang="ru-RU" altLang="ru-RU"/>
              <a:pPr/>
              <a:t>‹#›</a:t>
            </a:fld>
            <a:endParaRPr lang="ru-RU" altLang="ru-RU"/>
          </a:p>
        </p:txBody>
      </p:sp>
    </p:spTree>
    <p:extLst>
      <p:ext uri="{BB962C8B-B14F-4D97-AF65-F5344CB8AC3E}">
        <p14:creationId xmlns:p14="http://schemas.microsoft.com/office/powerpoint/2010/main" val="138709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F920B95A-B353-4C5E-85B9-081F8CAEE4C0}" type="datetimeFigureOut">
              <a:rPr lang="ru-RU" altLang="ru-RU"/>
              <a:pPr>
                <a:defRPr/>
              </a:pPr>
              <a:t>27.04.2020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fld id="{3F08AD38-AE0C-477F-9853-DBD7809D7AF4}" type="slidenum">
              <a:rPr lang="ru-RU" altLang="ru-RU"/>
              <a:pPr/>
              <a:t>‹#›</a:t>
            </a:fld>
            <a:endParaRPr lang="ru-RU" altLang="ru-RU"/>
          </a:p>
        </p:txBody>
      </p:sp>
    </p:spTree>
    <p:extLst>
      <p:ext uri="{BB962C8B-B14F-4D97-AF65-F5344CB8AC3E}">
        <p14:creationId xmlns:p14="http://schemas.microsoft.com/office/powerpoint/2010/main" val="127464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AB3117FC-1B05-4A96-AEA3-308DC97E48C3}" type="datetimeFigureOut">
              <a:rPr lang="ru-RU" altLang="ru-RU"/>
              <a:pPr>
                <a:defRPr/>
              </a:pPr>
              <a:t>27.04.2020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fld id="{7F918948-B715-482D-9B10-4F2E7E2FB8D6}" type="slidenum">
              <a:rPr lang="ru-RU" altLang="ru-RU"/>
              <a:pPr/>
              <a:t>‹#›</a:t>
            </a:fld>
            <a:endParaRPr lang="ru-RU" altLang="ru-RU"/>
          </a:p>
        </p:txBody>
      </p:sp>
    </p:spTree>
    <p:extLst>
      <p:ext uri="{BB962C8B-B14F-4D97-AF65-F5344CB8AC3E}">
        <p14:creationId xmlns:p14="http://schemas.microsoft.com/office/powerpoint/2010/main" val="13205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a:defRPr/>
            </a:pPr>
            <a:fld id="{59D4F301-846C-4A79-A8C5-D099C166FBD6}" type="datetimeFigureOut">
              <a:rPr lang="ru-RU" altLang="ru-RU"/>
              <a:pPr>
                <a:defRPr/>
              </a:pPr>
              <a:t>27.04.2020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fld id="{F588ACEC-FBC6-4A7B-9F55-76EEA2849748}" type="slidenum">
              <a:rPr lang="ru-RU" altLang="ru-RU"/>
              <a:pPr/>
              <a:t>‹#›</a:t>
            </a:fld>
            <a:endParaRPr lang="ru-RU" altLang="ru-RU"/>
          </a:p>
        </p:txBody>
      </p:sp>
    </p:spTree>
    <p:extLst>
      <p:ext uri="{BB962C8B-B14F-4D97-AF65-F5344CB8AC3E}">
        <p14:creationId xmlns:p14="http://schemas.microsoft.com/office/powerpoint/2010/main" val="13431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p:cNvPr>
          <p:cNvSpPr>
            <a:spLocks noGrp="1"/>
          </p:cNvSpPr>
          <p:nvPr>
            <p:ph type="dt" sz="half" idx="10"/>
          </p:nvPr>
        </p:nvSpPr>
        <p:spPr/>
        <p:txBody>
          <a:bodyPr/>
          <a:lstStyle>
            <a:lvl1pPr>
              <a:defRPr/>
            </a:lvl1pPr>
          </a:lstStyle>
          <a:p>
            <a:pPr>
              <a:defRPr/>
            </a:pPr>
            <a:fld id="{C09FE339-B29F-4F8C-99A0-754BFD1E2D88}" type="datetimeFigureOut">
              <a:rPr lang="ru-RU" altLang="ru-RU"/>
              <a:pPr>
                <a:defRPr/>
              </a:pPr>
              <a:t>27.04.2020</a:t>
            </a:fld>
            <a:endParaRPr lang="ru-RU" alt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fld id="{957A4E5E-C0A6-4179-AEAE-BD3092BC81E4}" type="slidenum">
              <a:rPr lang="ru-RU" altLang="ru-RU"/>
              <a:pPr/>
              <a:t>‹#›</a:t>
            </a:fld>
            <a:endParaRPr lang="ru-RU" altLang="ru-RU"/>
          </a:p>
        </p:txBody>
      </p:sp>
    </p:spTree>
    <p:extLst>
      <p:ext uri="{BB962C8B-B14F-4D97-AF65-F5344CB8AC3E}">
        <p14:creationId xmlns:p14="http://schemas.microsoft.com/office/powerpoint/2010/main" val="281783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p:cNvPr>
          <p:cNvSpPr>
            <a:spLocks noGrp="1"/>
          </p:cNvSpPr>
          <p:nvPr>
            <p:ph type="dt" sz="half" idx="10"/>
          </p:nvPr>
        </p:nvSpPr>
        <p:spPr/>
        <p:txBody>
          <a:bodyPr/>
          <a:lstStyle>
            <a:lvl1pPr>
              <a:defRPr/>
            </a:lvl1pPr>
          </a:lstStyle>
          <a:p>
            <a:pPr>
              <a:defRPr/>
            </a:pPr>
            <a:fld id="{780A99FF-78E7-4F96-BD0F-C0F2ECC6115C}" type="datetimeFigureOut">
              <a:rPr lang="ru-RU" altLang="ru-RU"/>
              <a:pPr>
                <a:defRPr/>
              </a:pPr>
              <a:t>27.04.2020</a:t>
            </a:fld>
            <a:endParaRPr lang="ru-RU" altLang="ru-RU"/>
          </a:p>
        </p:txBody>
      </p:sp>
      <p:sp>
        <p:nvSpPr>
          <p:cNvPr id="8"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p:cNvPr>
          <p:cNvSpPr>
            <a:spLocks noGrp="1"/>
          </p:cNvSpPr>
          <p:nvPr>
            <p:ph type="sldNum" sz="quarter" idx="12"/>
          </p:nvPr>
        </p:nvSpPr>
        <p:spPr/>
        <p:txBody>
          <a:bodyPr/>
          <a:lstStyle>
            <a:lvl1pPr>
              <a:defRPr/>
            </a:lvl1pPr>
          </a:lstStyle>
          <a:p>
            <a:fld id="{EF3BC484-1067-48E0-857C-3B89654F9378}" type="slidenum">
              <a:rPr lang="ru-RU" altLang="ru-RU"/>
              <a:pPr/>
              <a:t>‹#›</a:t>
            </a:fld>
            <a:endParaRPr lang="ru-RU" altLang="ru-RU"/>
          </a:p>
        </p:txBody>
      </p:sp>
    </p:spTree>
    <p:extLst>
      <p:ext uri="{BB962C8B-B14F-4D97-AF65-F5344CB8AC3E}">
        <p14:creationId xmlns:p14="http://schemas.microsoft.com/office/powerpoint/2010/main" val="168977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p:cNvPr>
          <p:cNvSpPr>
            <a:spLocks noGrp="1"/>
          </p:cNvSpPr>
          <p:nvPr>
            <p:ph type="dt" sz="half" idx="10"/>
          </p:nvPr>
        </p:nvSpPr>
        <p:spPr/>
        <p:txBody>
          <a:bodyPr/>
          <a:lstStyle>
            <a:lvl1pPr>
              <a:defRPr/>
            </a:lvl1pPr>
          </a:lstStyle>
          <a:p>
            <a:pPr>
              <a:defRPr/>
            </a:pPr>
            <a:fld id="{2ED7CBCF-C75B-47C9-A67A-251C29438E85}" type="datetimeFigureOut">
              <a:rPr lang="ru-RU" altLang="ru-RU"/>
              <a:pPr>
                <a:defRPr/>
              </a:pPr>
              <a:t>27.04.2020</a:t>
            </a:fld>
            <a:endParaRPr lang="ru-RU" altLang="ru-RU"/>
          </a:p>
        </p:txBody>
      </p:sp>
      <p:sp>
        <p:nvSpPr>
          <p:cNvPr id="4"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p:cNvPr>
          <p:cNvSpPr>
            <a:spLocks noGrp="1"/>
          </p:cNvSpPr>
          <p:nvPr>
            <p:ph type="sldNum" sz="quarter" idx="12"/>
          </p:nvPr>
        </p:nvSpPr>
        <p:spPr/>
        <p:txBody>
          <a:bodyPr/>
          <a:lstStyle>
            <a:lvl1pPr>
              <a:defRPr/>
            </a:lvl1pPr>
          </a:lstStyle>
          <a:p>
            <a:fld id="{23434965-493D-44C7-B590-F414F9A41AB6}" type="slidenum">
              <a:rPr lang="ru-RU" altLang="ru-RU"/>
              <a:pPr/>
              <a:t>‹#›</a:t>
            </a:fld>
            <a:endParaRPr lang="ru-RU" altLang="ru-RU"/>
          </a:p>
        </p:txBody>
      </p:sp>
    </p:spTree>
    <p:extLst>
      <p:ext uri="{BB962C8B-B14F-4D97-AF65-F5344CB8AC3E}">
        <p14:creationId xmlns:p14="http://schemas.microsoft.com/office/powerpoint/2010/main" val="343210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a:defRPr/>
            </a:pPr>
            <a:fld id="{52B6A46F-346C-4443-9363-44A0B62FF0E3}" type="datetimeFigureOut">
              <a:rPr lang="ru-RU" altLang="ru-RU"/>
              <a:pPr>
                <a:defRPr/>
              </a:pPr>
              <a:t>27.04.2020</a:t>
            </a:fld>
            <a:endParaRPr lang="ru-RU" altLang="ru-RU"/>
          </a:p>
        </p:txBody>
      </p:sp>
      <p:sp>
        <p:nvSpPr>
          <p:cNvPr id="3"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p:cNvPr>
          <p:cNvSpPr>
            <a:spLocks noGrp="1"/>
          </p:cNvSpPr>
          <p:nvPr>
            <p:ph type="sldNum" sz="quarter" idx="12"/>
          </p:nvPr>
        </p:nvSpPr>
        <p:spPr/>
        <p:txBody>
          <a:bodyPr/>
          <a:lstStyle>
            <a:lvl1pPr>
              <a:defRPr/>
            </a:lvl1pPr>
          </a:lstStyle>
          <a:p>
            <a:fld id="{2642717E-DB9B-48E7-8E82-857CD0968B27}" type="slidenum">
              <a:rPr lang="ru-RU" altLang="ru-RU"/>
              <a:pPr/>
              <a:t>‹#›</a:t>
            </a:fld>
            <a:endParaRPr lang="ru-RU" altLang="ru-RU"/>
          </a:p>
        </p:txBody>
      </p:sp>
    </p:spTree>
    <p:extLst>
      <p:ext uri="{BB962C8B-B14F-4D97-AF65-F5344CB8AC3E}">
        <p14:creationId xmlns:p14="http://schemas.microsoft.com/office/powerpoint/2010/main" val="140536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a:defRPr/>
            </a:pPr>
            <a:fld id="{F354778C-679C-41F6-BF76-0F997A54316A}" type="datetimeFigureOut">
              <a:rPr lang="ru-RU" altLang="ru-RU"/>
              <a:pPr>
                <a:defRPr/>
              </a:pPr>
              <a:t>27.04.2020</a:t>
            </a:fld>
            <a:endParaRPr lang="ru-RU" alt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fld id="{15F6C607-B90E-4633-9062-3BDAB6C86F4B}" type="slidenum">
              <a:rPr lang="ru-RU" altLang="ru-RU"/>
              <a:pPr/>
              <a:t>‹#›</a:t>
            </a:fld>
            <a:endParaRPr lang="ru-RU" altLang="ru-RU"/>
          </a:p>
        </p:txBody>
      </p:sp>
    </p:spTree>
    <p:extLst>
      <p:ext uri="{BB962C8B-B14F-4D97-AF65-F5344CB8AC3E}">
        <p14:creationId xmlns:p14="http://schemas.microsoft.com/office/powerpoint/2010/main" val="241177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a:defRPr/>
            </a:pPr>
            <a:fld id="{949309C5-0D0A-4BD9-8FA7-D6F372569C55}" type="datetimeFigureOut">
              <a:rPr lang="ru-RU" altLang="ru-RU"/>
              <a:pPr>
                <a:defRPr/>
              </a:pPr>
              <a:t>27.04.2020</a:t>
            </a:fld>
            <a:endParaRPr lang="ru-RU" alt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fld id="{B617FB89-8010-42E0-95BE-F6B244BFD46E}" type="slidenum">
              <a:rPr lang="ru-RU" altLang="ru-RU"/>
              <a:pPr/>
              <a:t>‹#›</a:t>
            </a:fld>
            <a:endParaRPr lang="ru-RU" altLang="ru-RU"/>
          </a:p>
        </p:txBody>
      </p:sp>
    </p:spTree>
    <p:extLst>
      <p:ext uri="{BB962C8B-B14F-4D97-AF65-F5344CB8AC3E}">
        <p14:creationId xmlns:p14="http://schemas.microsoft.com/office/powerpoint/2010/main" val="94205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ECE9E4B-34FF-4D5B-A93A-A072CC89A132}" type="datetimeFigureOut">
              <a:rPr lang="ru-RU" altLang="ru-RU"/>
              <a:pPr>
                <a:defRPr/>
              </a:pPr>
              <a:t>27.04.2020</a:t>
            </a:fld>
            <a:endParaRPr lang="ru-RU" altLang="ru-RU"/>
          </a:p>
        </p:txBody>
      </p:sp>
      <p:sp>
        <p:nvSpPr>
          <p:cNvPr id="5" name="Нижний колонтитул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ru-RU"/>
          </a:p>
        </p:txBody>
      </p:sp>
      <p:sp>
        <p:nvSpPr>
          <p:cNvPr id="6" name="Номер слайда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D3D6635-C836-4EF8-A92D-8A890F58096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521130" r:id="rId1"/>
    <p:sldLayoutId id="2147521131" r:id="rId2"/>
    <p:sldLayoutId id="2147521132" r:id="rId3"/>
    <p:sldLayoutId id="2147521133" r:id="rId4"/>
    <p:sldLayoutId id="2147521134" r:id="rId5"/>
    <p:sldLayoutId id="2147521135" r:id="rId6"/>
    <p:sldLayoutId id="2147521136" r:id="rId7"/>
    <p:sldLayoutId id="2147521137" r:id="rId8"/>
    <p:sldLayoutId id="2147521138" r:id="rId9"/>
    <p:sldLayoutId id="2147521139" r:id="rId10"/>
    <p:sldLayoutId id="2147521140"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suslugi.ru/"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hyperlink" Target="https://kp.ru/go/https:/lk.fss.ru/recipient/" TargetMode="External"/><Relationship Id="rId4" Type="http://schemas.openxmlformats.org/officeDocument/2006/relationships/hyperlink" Target="https://kp.ru/go/https:/cabinets.fss.ru/insure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hyperlink" Target="http://www.r38.fss.ru/" TargetMode="External"/><Relationship Id="rId3" Type="http://schemas.openxmlformats.org/officeDocument/2006/relationships/image" Target="../media/image1.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1090613" y="1844824"/>
            <a:ext cx="705678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gn="ctr">
              <a:lnSpc>
                <a:spcPct val="95000"/>
              </a:lnSpc>
              <a:spcBef>
                <a:spcPct val="0"/>
              </a:spcBef>
              <a:buFontTx/>
              <a:buNone/>
              <a:defRPr/>
            </a:pPr>
            <a:r>
              <a:rPr kumimoji="0" lang="ru-RU" altLang="ru-RU" sz="2400" b="1" dirty="0" smtClean="0">
                <a:solidFill>
                  <a:srgbClr val="0070C0"/>
                </a:solidFill>
                <a:latin typeface="Times New Roman" panose="02020603050405020304" pitchFamily="18" charset="0"/>
                <a:cs typeface="Times New Roman" panose="02020603050405020304" pitchFamily="18" charset="0"/>
              </a:rPr>
              <a:t>НОВОЕ В ЗАКОНОДАТЕЛЬСТВЕ </a:t>
            </a:r>
          </a:p>
          <a:p>
            <a:pPr algn="ctr">
              <a:lnSpc>
                <a:spcPct val="95000"/>
              </a:lnSpc>
              <a:spcBef>
                <a:spcPct val="0"/>
              </a:spcBef>
              <a:buFontTx/>
              <a:buNone/>
              <a:defRPr/>
            </a:pPr>
            <a:r>
              <a:rPr kumimoji="0" lang="ru-RU" altLang="ru-RU" sz="2400" b="1" dirty="0" smtClean="0">
                <a:solidFill>
                  <a:srgbClr val="0070C0"/>
                </a:solidFill>
                <a:latin typeface="Times New Roman" panose="02020603050405020304" pitchFamily="18" charset="0"/>
                <a:cs typeface="Times New Roman" panose="02020603050405020304" pitchFamily="18" charset="0"/>
              </a:rPr>
              <a:t>ДЛЯ  СТРАХОВАТЕЛЕЙ И ЗАСТРАХОВАННЫХ ГРАЖДАН </a:t>
            </a:r>
          </a:p>
          <a:p>
            <a:pPr algn="ctr">
              <a:lnSpc>
                <a:spcPct val="95000"/>
              </a:lnSpc>
              <a:spcBef>
                <a:spcPct val="0"/>
              </a:spcBef>
              <a:buFontTx/>
              <a:buNone/>
              <a:defRPr/>
            </a:pPr>
            <a:r>
              <a:rPr kumimoji="0" lang="ru-RU" altLang="ru-RU" sz="2400" b="1" dirty="0" smtClean="0">
                <a:solidFill>
                  <a:srgbClr val="002060"/>
                </a:solidFill>
                <a:latin typeface="Times New Roman" panose="02020603050405020304" pitchFamily="18" charset="0"/>
                <a:cs typeface="Times New Roman" panose="02020603050405020304" pitchFamily="18" charset="0"/>
              </a:rPr>
              <a:t/>
            </a:r>
            <a:br>
              <a:rPr kumimoji="0" lang="ru-RU" altLang="ru-RU" sz="2400" b="1" dirty="0" smtClean="0">
                <a:solidFill>
                  <a:srgbClr val="002060"/>
                </a:solidFill>
                <a:latin typeface="Times New Roman" panose="02020603050405020304" pitchFamily="18" charset="0"/>
                <a:cs typeface="Times New Roman" panose="02020603050405020304" pitchFamily="18" charset="0"/>
              </a:rPr>
            </a:br>
            <a:r>
              <a:rPr kumimoji="0" lang="ru-RU" altLang="ru-RU" sz="2400" b="1" i="1" dirty="0" smtClean="0">
                <a:solidFill>
                  <a:srgbClr val="FF0000"/>
                </a:solidFill>
                <a:latin typeface="Times New Roman" panose="02020603050405020304" pitchFamily="18" charset="0"/>
                <a:cs typeface="Times New Roman" panose="02020603050405020304" pitchFamily="18" charset="0"/>
              </a:rPr>
              <a:t>В СВЯЗИ С РАСПРОСТРАНЕНИЕМ </a:t>
            </a:r>
          </a:p>
          <a:p>
            <a:pPr algn="ctr">
              <a:lnSpc>
                <a:spcPct val="95000"/>
              </a:lnSpc>
              <a:spcBef>
                <a:spcPct val="0"/>
              </a:spcBef>
              <a:buFontTx/>
              <a:buNone/>
              <a:defRPr/>
            </a:pPr>
            <a:r>
              <a:rPr kumimoji="0" lang="ru-RU" altLang="ru-RU" sz="2400" b="1" i="1" dirty="0" smtClean="0">
                <a:solidFill>
                  <a:srgbClr val="FF0000"/>
                </a:solidFill>
                <a:latin typeface="Times New Roman" panose="02020603050405020304" pitchFamily="18" charset="0"/>
                <a:cs typeface="Times New Roman" panose="02020603050405020304" pitchFamily="18" charset="0"/>
              </a:rPr>
              <a:t>КОРОНАВИРУСНОЙ ИНФЕКЦИИ</a:t>
            </a:r>
            <a:br>
              <a:rPr kumimoji="0" lang="ru-RU" altLang="ru-RU" sz="2400" b="1" i="1" dirty="0" smtClean="0">
                <a:solidFill>
                  <a:srgbClr val="FF0000"/>
                </a:solidFill>
                <a:latin typeface="Times New Roman" panose="02020603050405020304" pitchFamily="18" charset="0"/>
                <a:cs typeface="Times New Roman" panose="02020603050405020304" pitchFamily="18" charset="0"/>
              </a:rPr>
            </a:br>
            <a:r>
              <a:rPr kumimoji="0" lang="ru-RU" altLang="ru-RU" sz="2400" b="1" i="1" dirty="0" smtClean="0">
                <a:solidFill>
                  <a:srgbClr val="FF0000"/>
                </a:solidFill>
                <a:latin typeface="Times New Roman" panose="02020603050405020304" pitchFamily="18" charset="0"/>
                <a:cs typeface="Times New Roman" panose="02020603050405020304" pitchFamily="18" charset="0"/>
              </a:rPr>
              <a:t>(2019-</a:t>
            </a:r>
            <a:r>
              <a:rPr kumimoji="0" lang="en-US" altLang="ru-RU" sz="2400" b="1" i="1" dirty="0" err="1" smtClean="0">
                <a:solidFill>
                  <a:srgbClr val="FF0000"/>
                </a:solidFill>
                <a:latin typeface="Times New Roman" panose="02020603050405020304" pitchFamily="18" charset="0"/>
                <a:cs typeface="Times New Roman" panose="02020603050405020304" pitchFamily="18" charset="0"/>
              </a:rPr>
              <a:t>nCoV</a:t>
            </a:r>
            <a:r>
              <a:rPr kumimoji="0" lang="ru-RU" altLang="ru-RU" sz="2400" b="1" i="1" dirty="0" smtClean="0">
                <a:solidFill>
                  <a:srgbClr val="FF0000"/>
                </a:solidFill>
                <a:latin typeface="Times New Roman" panose="02020603050405020304" pitchFamily="18" charset="0"/>
                <a:cs typeface="Times New Roman" panose="02020603050405020304" pitchFamily="18" charset="0"/>
              </a:rPr>
              <a:t>)  </a:t>
            </a:r>
          </a:p>
        </p:txBody>
      </p:sp>
      <p:grpSp>
        <p:nvGrpSpPr>
          <p:cNvPr id="4" name="Группа 21"/>
          <p:cNvGrpSpPr>
            <a:grpSpLocks/>
          </p:cNvGrpSpPr>
          <p:nvPr/>
        </p:nvGrpSpPr>
        <p:grpSpPr bwMode="auto">
          <a:xfrm>
            <a:off x="0" y="145657"/>
            <a:ext cx="9144000" cy="785812"/>
            <a:chOff x="0" y="131763"/>
            <a:chExt cx="9144000" cy="785812"/>
          </a:xfrm>
        </p:grpSpPr>
        <p:sp>
          <p:nvSpPr>
            <p:cNvPr id="5"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7"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 name="Text Box 1"/>
          <p:cNvSpPr txBox="1">
            <a:spLocks noChangeArrowheads="1"/>
          </p:cNvSpPr>
          <p:nvPr/>
        </p:nvSpPr>
        <p:spPr bwMode="auto">
          <a:xfrm>
            <a:off x="1072175" y="-162230"/>
            <a:ext cx="8053387"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400" b="1" dirty="0" smtClean="0">
                <a:solidFill>
                  <a:srgbClr val="FF0000"/>
                </a:solidFill>
                <a:latin typeface="Times New Roman" panose="02020603050405020304" pitchFamily="18" charset="0"/>
                <a:cs typeface="Times New Roman" panose="02020603050405020304" pitchFamily="18" charset="0"/>
              </a:rPr>
              <a:t>ИРКУТСКОЕ РЕГИОНАЛЬНОЕ ОТДЕЛЕНИЕ</a:t>
            </a:r>
          </a:p>
          <a:p>
            <a:pPr>
              <a:lnSpc>
                <a:spcPct val="95000"/>
              </a:lnSpc>
              <a:spcBef>
                <a:spcPct val="0"/>
              </a:spcBef>
              <a:buFontTx/>
              <a:buNone/>
              <a:defRPr/>
            </a:pPr>
            <a:r>
              <a:rPr kumimoji="0" lang="ru-RU" altLang="ru-RU" sz="1400" b="1" dirty="0" smtClean="0">
                <a:solidFill>
                  <a:srgbClr val="FF0000"/>
                </a:solidFill>
                <a:latin typeface="Times New Roman" panose="02020603050405020304" pitchFamily="18" charset="0"/>
                <a:cs typeface="Times New Roman" panose="02020603050405020304" pitchFamily="18" charset="0"/>
              </a:rPr>
              <a:t> ФОНДА СОЦИАЛЬНОГО СТРХОВАНИЯ РОССИЙСКОЙ ФЕДЕРАЦИИ </a:t>
            </a:r>
          </a:p>
        </p:txBody>
      </p:sp>
    </p:spTree>
    <p:extLst>
      <p:ext uri="{BB962C8B-B14F-4D97-AF65-F5344CB8AC3E}">
        <p14:creationId xmlns:p14="http://schemas.microsoft.com/office/powerpoint/2010/main" val="205253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21759" y="37381"/>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259632" y="37381"/>
            <a:ext cx="788436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r>
              <a:rPr lang="ru-RU" sz="1200" b="1" dirty="0" smtClean="0">
                <a:solidFill>
                  <a:srgbClr val="FF0000"/>
                </a:solidFill>
                <a:latin typeface="Times New Roman" panose="02020603050405020304" pitchFamily="18" charset="0"/>
                <a:cs typeface="Times New Roman" panose="02020603050405020304" pitchFamily="18" charset="0"/>
              </a:rPr>
              <a:t>ПОСТАНОВЛЕНИЕ ПРАВИТЕЛЬСТВА РОССИЙСКОЙ ФЕДЕРАЦИИ ОТ 2 АПРЕЛЯ 2020 ГОДА № 409 </a:t>
            </a:r>
            <a:br>
              <a:rPr lang="ru-RU" sz="1200" b="1" dirty="0" smtClean="0">
                <a:solidFill>
                  <a:srgbClr val="FF0000"/>
                </a:solidFill>
                <a:latin typeface="Times New Roman" panose="02020603050405020304" pitchFamily="18" charset="0"/>
                <a:cs typeface="Times New Roman" panose="02020603050405020304" pitchFamily="18" charset="0"/>
              </a:rPr>
            </a:br>
            <a:r>
              <a:rPr lang="ru-RU" sz="1200" b="1" dirty="0" smtClean="0">
                <a:solidFill>
                  <a:srgbClr val="FF0000"/>
                </a:solidFill>
                <a:latin typeface="Times New Roman" panose="02020603050405020304" pitchFamily="18" charset="0"/>
                <a:cs typeface="Times New Roman" panose="02020603050405020304" pitchFamily="18" charset="0"/>
              </a:rPr>
              <a:t>«О МЕРАХ ПО ОБЕСПЕЧЕНИЮ УСТОЙЧИВОГО РАЗВИТИЯ ЭКОНОМИКИ»</a:t>
            </a:r>
            <a:endParaRPr kumimoji="0" lang="ru-RU" altLang="ru-RU" sz="1200" b="1" dirty="0" smtClean="0">
              <a:solidFill>
                <a:srgbClr val="FF0000"/>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472" y="3861048"/>
            <a:ext cx="1152128" cy="708829"/>
          </a:xfrm>
          <a:prstGeom prst="rect">
            <a:avLst/>
          </a:prstGeom>
        </p:spPr>
      </p:pic>
      <p:sp>
        <p:nvSpPr>
          <p:cNvPr id="7" name="TextBox 6"/>
          <p:cNvSpPr txBox="1"/>
          <p:nvPr/>
        </p:nvSpPr>
        <p:spPr>
          <a:xfrm>
            <a:off x="213412" y="597768"/>
            <a:ext cx="8731591" cy="6401753"/>
          </a:xfrm>
          <a:prstGeom prst="rect">
            <a:avLst/>
          </a:prstGeom>
          <a:noFill/>
        </p:spPr>
        <p:txBody>
          <a:bodyPr wrap="square" rtlCol="0">
            <a:spAutoFit/>
          </a:bodyPr>
          <a:lstStyle/>
          <a:p>
            <a:pPr algn="just"/>
            <a:endParaRPr lang="ru-RU" sz="1500" dirty="0" smtClean="0">
              <a:latin typeface="Times New Roman" panose="02020603050405020304" pitchFamily="18" charset="0"/>
              <a:cs typeface="Times New Roman" panose="02020603050405020304" pitchFamily="18" charset="0"/>
            </a:endParaRPr>
          </a:p>
          <a:p>
            <a:pPr algn="ctr"/>
            <a:r>
              <a:rPr lang="ru-RU" sz="1500" dirty="0" smtClean="0">
                <a:latin typeface="Times New Roman" panose="02020603050405020304" pitchFamily="18" charset="0"/>
                <a:cs typeface="Times New Roman" panose="02020603050405020304" pitchFamily="18" charset="0"/>
              </a:rPr>
              <a:t>Организациям </a:t>
            </a:r>
            <a:r>
              <a:rPr lang="ru-RU" sz="1500" dirty="0">
                <a:latin typeface="Times New Roman" panose="02020603050405020304" pitchFamily="18" charset="0"/>
                <a:cs typeface="Times New Roman" panose="02020603050405020304" pitchFamily="18" charset="0"/>
              </a:rPr>
              <a:t>и индивидуальным предпринимателям, занятым в сферах деятельности, наиболее пострадавших в условиях </a:t>
            </a:r>
            <a:r>
              <a:rPr lang="ru-RU" sz="1500" dirty="0" smtClean="0">
                <a:latin typeface="Times New Roman" panose="02020603050405020304" pitchFamily="18" charset="0"/>
                <a:cs typeface="Times New Roman" panose="02020603050405020304" pitchFamily="18" charset="0"/>
              </a:rPr>
              <a:t>ситуации с </a:t>
            </a:r>
            <a:r>
              <a:rPr lang="ru-RU" sz="1500" dirty="0">
                <a:latin typeface="Times New Roman" panose="02020603050405020304" pitchFamily="18" charset="0"/>
                <a:cs typeface="Times New Roman" panose="02020603050405020304" pitchFamily="18" charset="0"/>
              </a:rPr>
              <a:t>распространением </a:t>
            </a:r>
            <a:r>
              <a:rPr lang="ru-RU" sz="1500" dirty="0" err="1">
                <a:latin typeface="Times New Roman" panose="02020603050405020304" pitchFamily="18" charset="0"/>
                <a:cs typeface="Times New Roman" panose="02020603050405020304" pitchFamily="18" charset="0"/>
              </a:rPr>
              <a:t>коронавирусной</a:t>
            </a:r>
            <a:r>
              <a:rPr lang="ru-RU" sz="1500" dirty="0">
                <a:latin typeface="Times New Roman" panose="02020603050405020304" pitchFamily="18" charset="0"/>
                <a:cs typeface="Times New Roman" panose="02020603050405020304" pitchFamily="18" charset="0"/>
              </a:rPr>
              <a:t> инфекции, и относящихся к категории </a:t>
            </a:r>
            <a:r>
              <a:rPr lang="ru-RU" sz="1500" dirty="0" err="1">
                <a:latin typeface="Times New Roman" panose="02020603050405020304" pitchFamily="18" charset="0"/>
                <a:cs typeface="Times New Roman" panose="02020603050405020304" pitchFamily="18" charset="0"/>
              </a:rPr>
              <a:t>микропредприятий</a:t>
            </a:r>
            <a:r>
              <a:rPr lang="ru-RU" sz="1500" dirty="0">
                <a:latin typeface="Times New Roman" panose="02020603050405020304" pitchFamily="18" charset="0"/>
                <a:cs typeface="Times New Roman" panose="02020603050405020304" pitchFamily="18" charset="0"/>
              </a:rPr>
              <a:t>, продлен срок уплаты страховых взносов на обязательное социальное страхование от несчастных </a:t>
            </a:r>
            <a:r>
              <a:rPr lang="ru-RU" sz="1500" dirty="0" smtClean="0">
                <a:latin typeface="Times New Roman" panose="02020603050405020304" pitchFamily="18" charset="0"/>
                <a:cs typeface="Times New Roman" panose="02020603050405020304" pitchFamily="18" charset="0"/>
              </a:rPr>
              <a:t>случаев на </a:t>
            </a:r>
            <a:r>
              <a:rPr lang="ru-RU" sz="1500" dirty="0">
                <a:latin typeface="Times New Roman" panose="02020603050405020304" pitchFamily="18" charset="0"/>
                <a:cs typeface="Times New Roman" panose="02020603050405020304" pitchFamily="18" charset="0"/>
              </a:rPr>
              <a:t>производстве и профессиональных заболеваний</a:t>
            </a:r>
            <a:r>
              <a:rPr lang="ru-RU" sz="1500" dirty="0" smtClean="0">
                <a:latin typeface="Times New Roman" panose="02020603050405020304" pitchFamily="18" charset="0"/>
                <a:cs typeface="Times New Roman" panose="02020603050405020304" pitchFamily="18" charset="0"/>
              </a:rPr>
              <a:t>.</a:t>
            </a:r>
          </a:p>
          <a:p>
            <a:pPr algn="just"/>
            <a:endParaRPr lang="ru-RU" sz="1500" dirty="0" smtClean="0">
              <a:latin typeface="Times New Roman" panose="02020603050405020304" pitchFamily="18" charset="0"/>
              <a:cs typeface="Times New Roman" panose="02020603050405020304" pitchFamily="18" charset="0"/>
            </a:endParaRPr>
          </a:p>
          <a:p>
            <a:pPr algn="ctr"/>
            <a:r>
              <a:rPr lang="ru-RU" sz="1600" b="1" u="sng" dirty="0">
                <a:solidFill>
                  <a:srgbClr val="C00000"/>
                </a:solidFill>
                <a:latin typeface="Times New Roman" panose="02020603050405020304" pitchFamily="18" charset="0"/>
                <a:cs typeface="Times New Roman" panose="02020603050405020304" pitchFamily="18" charset="0"/>
              </a:rPr>
              <a:t>Сроки уплаты страховых взносов, начисленных с выплат и иных вознаграждений в пользу физических лиц продлеваются </a:t>
            </a:r>
            <a:endParaRPr lang="ru-RU" sz="1600" b="1" u="sng" dirty="0" smtClean="0">
              <a:solidFill>
                <a:srgbClr val="C00000"/>
              </a:solidFill>
              <a:latin typeface="Times New Roman" panose="02020603050405020304" pitchFamily="18" charset="0"/>
              <a:cs typeface="Times New Roman" panose="02020603050405020304" pitchFamily="18" charset="0"/>
            </a:endParaRPr>
          </a:p>
          <a:p>
            <a:pPr algn="ctr"/>
            <a:r>
              <a:rPr lang="ru-RU" sz="1600" b="1" dirty="0" smtClean="0">
                <a:solidFill>
                  <a:srgbClr val="C00000"/>
                </a:solidFill>
                <a:latin typeface="Times New Roman" panose="02020603050405020304" pitchFamily="18" charset="0"/>
                <a:cs typeface="Times New Roman" panose="02020603050405020304" pitchFamily="18" charset="0"/>
              </a:rPr>
              <a:t>на </a:t>
            </a:r>
            <a:r>
              <a:rPr lang="ru-RU" sz="1600" b="1" dirty="0">
                <a:solidFill>
                  <a:srgbClr val="C00000"/>
                </a:solidFill>
                <a:latin typeface="Times New Roman" panose="02020603050405020304" pitchFamily="18" charset="0"/>
                <a:cs typeface="Times New Roman" panose="02020603050405020304" pitchFamily="18" charset="0"/>
              </a:rPr>
              <a:t>6 месяцев за период март-май 2020 </a:t>
            </a:r>
            <a:r>
              <a:rPr lang="ru-RU" sz="1600" b="1" dirty="0" smtClean="0">
                <a:solidFill>
                  <a:srgbClr val="C00000"/>
                </a:solidFill>
                <a:latin typeface="Times New Roman" panose="02020603050405020304" pitchFamily="18" charset="0"/>
                <a:cs typeface="Times New Roman" panose="02020603050405020304" pitchFamily="18" charset="0"/>
              </a:rPr>
              <a:t>года</a:t>
            </a:r>
          </a:p>
          <a:p>
            <a:pPr algn="ctr"/>
            <a:r>
              <a:rPr lang="ru-RU" sz="1600" b="1" dirty="0" smtClean="0">
                <a:solidFill>
                  <a:srgbClr val="C00000"/>
                </a:solidFill>
                <a:latin typeface="Times New Roman" panose="02020603050405020304" pitchFamily="18" charset="0"/>
                <a:cs typeface="Times New Roman" panose="02020603050405020304" pitchFamily="18" charset="0"/>
              </a:rPr>
              <a:t> </a:t>
            </a:r>
            <a:r>
              <a:rPr lang="ru-RU" sz="1600" b="1" dirty="0">
                <a:solidFill>
                  <a:srgbClr val="C00000"/>
                </a:solidFill>
                <a:latin typeface="Times New Roman" panose="02020603050405020304" pitchFamily="18" charset="0"/>
                <a:cs typeface="Times New Roman" panose="02020603050405020304" pitchFamily="18" charset="0"/>
              </a:rPr>
              <a:t>на 4 месяца за период июнь-июль 2020 года</a:t>
            </a:r>
            <a:r>
              <a:rPr lang="ru-RU" sz="1600" b="1" dirty="0" smtClean="0">
                <a:solidFill>
                  <a:srgbClr val="C00000"/>
                </a:solidFill>
                <a:latin typeface="Times New Roman" panose="02020603050405020304" pitchFamily="18" charset="0"/>
                <a:cs typeface="Times New Roman" panose="02020603050405020304" pitchFamily="18" charset="0"/>
              </a:rPr>
              <a:t>.</a:t>
            </a:r>
          </a:p>
          <a:p>
            <a:pPr algn="just"/>
            <a:endParaRPr lang="ru-RU" sz="1600" b="1" dirty="0">
              <a:solidFill>
                <a:srgbClr val="C00000"/>
              </a:solidFill>
              <a:latin typeface="Times New Roman" panose="02020603050405020304" pitchFamily="18" charset="0"/>
              <a:cs typeface="Times New Roman" panose="02020603050405020304" pitchFamily="18" charset="0"/>
            </a:endParaRPr>
          </a:p>
          <a:p>
            <a:pPr algn="just"/>
            <a:r>
              <a:rPr lang="ru-RU" b="1" u="sng" dirty="0" smtClean="0">
                <a:solidFill>
                  <a:srgbClr val="0070C0"/>
                </a:solidFill>
                <a:latin typeface="Times New Roman" panose="02020603050405020304" pitchFamily="18" charset="0"/>
                <a:cs typeface="Times New Roman" panose="02020603050405020304" pitchFamily="18" charset="0"/>
              </a:rPr>
              <a:t>Сферами деятельности, наиболее пострадавшими в условиях ухудшения ситуации в связи с распространением </a:t>
            </a:r>
            <a:r>
              <a:rPr lang="ru-RU" b="1" u="sng" dirty="0" err="1" smtClean="0">
                <a:solidFill>
                  <a:srgbClr val="0070C0"/>
                </a:solidFill>
                <a:latin typeface="Times New Roman" panose="02020603050405020304" pitchFamily="18" charset="0"/>
                <a:cs typeface="Times New Roman" panose="02020603050405020304" pitchFamily="18" charset="0"/>
              </a:rPr>
              <a:t>коронавирусной</a:t>
            </a:r>
            <a:r>
              <a:rPr lang="ru-RU" b="1" u="sng" dirty="0" smtClean="0">
                <a:solidFill>
                  <a:srgbClr val="0070C0"/>
                </a:solidFill>
                <a:latin typeface="Times New Roman" panose="02020603050405020304" pitchFamily="18" charset="0"/>
                <a:cs typeface="Times New Roman" panose="02020603050405020304" pitchFamily="18" charset="0"/>
              </a:rPr>
              <a:t> инфекции, определены:</a:t>
            </a:r>
          </a:p>
          <a:p>
            <a:pPr algn="just"/>
            <a:endParaRPr lang="ru-RU" b="1" u="sng" dirty="0" smtClean="0">
              <a:solidFill>
                <a:srgbClr val="0070C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авиаперевозки, аэропортовая деятельность, автоперевозки;</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культура, организация досуга и развлечений;</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физкультурно-оздоровительная деятельность и спорт;</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туристических агентств и прочих организаций, предоставляющих услуги в сфере туризма;</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гостиничный бизнес;</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общественное </a:t>
            </a:r>
            <a:r>
              <a:rPr lang="ru-RU" sz="1400" dirty="0">
                <a:latin typeface="Times New Roman" panose="02020603050405020304" pitchFamily="18" charset="0"/>
                <a:cs typeface="Times New Roman" panose="02020603050405020304" pitchFamily="18" charset="0"/>
              </a:rPr>
              <a:t>питание;</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организаций дополнительного образования, негосударственных образовательных учреждений;</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по организации конференций и выставок;</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по предоставлению бытовых услуг населению (ремонт, стирка, химчистка, услуги парикмахерских и салонов красоты</a:t>
            </a:r>
            <a:r>
              <a:rPr lang="ru-RU" sz="1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1400" dirty="0" smtClean="0">
                <a:latin typeface="Times New Roman" panose="02020603050405020304" pitchFamily="18" charset="0"/>
                <a:cs typeface="Times New Roman" panose="02020603050405020304" pitchFamily="18" charset="0"/>
              </a:rPr>
              <a:t>деятельность в сфере здравоохранения (стоматологическая практика);</a:t>
            </a:r>
          </a:p>
          <a:p>
            <a:pPr marL="285750" indent="-285750">
              <a:buFont typeface="Wingdings" panose="05000000000000000000" pitchFamily="2" charset="2"/>
              <a:buChar char="Ø"/>
            </a:pPr>
            <a:r>
              <a:rPr lang="ru-RU" sz="1400" dirty="0">
                <a:latin typeface="Times New Roman" panose="02020603050405020304" pitchFamily="18" charset="0"/>
                <a:cs typeface="Times New Roman" panose="02020603050405020304" pitchFamily="18" charset="0"/>
              </a:rPr>
              <a:t>р</a:t>
            </a:r>
            <a:r>
              <a:rPr lang="ru-RU" sz="1400" dirty="0" smtClean="0">
                <a:latin typeface="Times New Roman" panose="02020603050405020304" pitchFamily="18" charset="0"/>
                <a:cs typeface="Times New Roman" panose="02020603050405020304" pitchFamily="18" charset="0"/>
              </a:rPr>
              <a:t>озничная торговля непродовольственными товарами. </a:t>
            </a:r>
            <a:endParaRPr lang="ru-RU" sz="14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99" y="6026652"/>
            <a:ext cx="824780" cy="786724"/>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17919"/>
          <a:stretch/>
        </p:blipFill>
        <p:spPr>
          <a:xfrm>
            <a:off x="8272022" y="5711676"/>
            <a:ext cx="864096" cy="1052736"/>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6245" y="4005064"/>
            <a:ext cx="967679" cy="501043"/>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9725" y="5929494"/>
            <a:ext cx="932621" cy="834918"/>
          </a:xfrm>
          <a:prstGeom prst="rect">
            <a:avLst/>
          </a:prstGeom>
        </p:spPr>
      </p:pic>
    </p:spTree>
    <p:extLst>
      <p:ext uri="{BB962C8B-B14F-4D97-AF65-F5344CB8AC3E}">
        <p14:creationId xmlns:p14="http://schemas.microsoft.com/office/powerpoint/2010/main" val="174274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21759" y="37381"/>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259632" y="37381"/>
            <a:ext cx="788436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r>
              <a:rPr lang="ru-RU" sz="1200" b="1" dirty="0" smtClean="0">
                <a:solidFill>
                  <a:srgbClr val="FF0000"/>
                </a:solidFill>
                <a:latin typeface="Times New Roman" panose="02020603050405020304" pitchFamily="18" charset="0"/>
                <a:cs typeface="Times New Roman" panose="02020603050405020304" pitchFamily="18" charset="0"/>
              </a:rPr>
              <a:t>ПОСТАНОВЛЕНИЕ ПРАВИТЕЛЬСТВА РОССИЙСКОЙ ФЕДЕРАЦИИ ОТ 2 АПРЕЛЯ 2020 ГОДА № 409 </a:t>
            </a:r>
            <a:br>
              <a:rPr lang="ru-RU" sz="1200" b="1" dirty="0" smtClean="0">
                <a:solidFill>
                  <a:srgbClr val="FF0000"/>
                </a:solidFill>
                <a:latin typeface="Times New Roman" panose="02020603050405020304" pitchFamily="18" charset="0"/>
                <a:cs typeface="Times New Roman" panose="02020603050405020304" pitchFamily="18" charset="0"/>
              </a:rPr>
            </a:br>
            <a:r>
              <a:rPr lang="ru-RU" sz="1200" b="1" dirty="0" smtClean="0">
                <a:solidFill>
                  <a:srgbClr val="FF0000"/>
                </a:solidFill>
                <a:latin typeface="Times New Roman" panose="02020603050405020304" pitchFamily="18" charset="0"/>
                <a:cs typeface="Times New Roman" panose="02020603050405020304" pitchFamily="18" charset="0"/>
              </a:rPr>
              <a:t>«О МЕРАХ ПО ОБЕСПЕЧЕНИЮ УСТОЙЧИВОГО РАЗВИТИЯ ЭКОНОМИКИ»</a:t>
            </a:r>
            <a:endParaRPr kumimoji="0" lang="ru-RU" altLang="ru-RU" sz="1200" b="1" dirty="0" smtClea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58203" y="2549685"/>
            <a:ext cx="6408712" cy="3185487"/>
          </a:xfrm>
          <a:prstGeom prst="rect">
            <a:avLst/>
          </a:prstGeom>
          <a:noFill/>
        </p:spPr>
        <p:txBody>
          <a:bodyPr wrap="square" rtlCol="0">
            <a:spAutoFit/>
          </a:bodyPr>
          <a:lstStyle/>
          <a:p>
            <a:pPr algn="ctr"/>
            <a:r>
              <a:rPr lang="ru-RU" sz="1600" b="1" u="sng" dirty="0" smtClean="0">
                <a:solidFill>
                  <a:srgbClr val="C00000"/>
                </a:solidFill>
                <a:latin typeface="Times New Roman" panose="02020603050405020304" pitchFamily="18" charset="0"/>
                <a:cs typeface="Times New Roman" panose="02020603050405020304" pitchFamily="18" charset="0"/>
              </a:rPr>
              <a:t> </a:t>
            </a:r>
          </a:p>
          <a:p>
            <a:pPr marL="285750" indent="-285750" algn="ctr">
              <a:buFont typeface="Wingdings" panose="05000000000000000000" pitchFamily="2" charset="2"/>
              <a:buChar char="ü"/>
            </a:pPr>
            <a:r>
              <a:rPr lang="ru-RU" sz="1600" b="1" u="sng" dirty="0" smtClean="0">
                <a:solidFill>
                  <a:srgbClr val="C00000"/>
                </a:solidFill>
                <a:latin typeface="Times New Roman" panose="02020603050405020304" pitchFamily="18" charset="0"/>
                <a:cs typeface="Times New Roman" panose="02020603050405020304" pitchFamily="18" charset="0"/>
              </a:rPr>
              <a:t>Продлены сроки предоставления расчетов по начисленным </a:t>
            </a:r>
            <a:br>
              <a:rPr lang="ru-RU" sz="1600" b="1" u="sng" dirty="0" smtClean="0">
                <a:solidFill>
                  <a:srgbClr val="C00000"/>
                </a:solidFill>
                <a:latin typeface="Times New Roman" panose="02020603050405020304" pitchFamily="18" charset="0"/>
                <a:cs typeface="Times New Roman" panose="02020603050405020304" pitchFamily="18" charset="0"/>
              </a:rPr>
            </a:br>
            <a:r>
              <a:rPr lang="ru-RU" sz="1600" b="1" u="sng" dirty="0" smtClean="0">
                <a:solidFill>
                  <a:srgbClr val="C00000"/>
                </a:solidFill>
                <a:latin typeface="Times New Roman" panose="02020603050405020304" pitchFamily="18" charset="0"/>
                <a:cs typeface="Times New Roman" panose="02020603050405020304" pitchFamily="18" charset="0"/>
              </a:rPr>
              <a:t>и уплаченным страховым взносам на обязательное социальное страхование от несчастных случаев на производстве </a:t>
            </a:r>
            <a:br>
              <a:rPr lang="ru-RU" sz="1600" b="1" u="sng" dirty="0" smtClean="0">
                <a:solidFill>
                  <a:srgbClr val="C00000"/>
                </a:solidFill>
                <a:latin typeface="Times New Roman" panose="02020603050405020304" pitchFamily="18" charset="0"/>
                <a:cs typeface="Times New Roman" panose="02020603050405020304" pitchFamily="18" charset="0"/>
              </a:rPr>
            </a:br>
            <a:r>
              <a:rPr lang="ru-RU" sz="1600" b="1" u="sng" dirty="0" smtClean="0">
                <a:solidFill>
                  <a:srgbClr val="C00000"/>
                </a:solidFill>
                <a:latin typeface="Times New Roman" panose="02020603050405020304" pitchFamily="18" charset="0"/>
                <a:cs typeface="Times New Roman" panose="02020603050405020304" pitchFamily="18" charset="0"/>
              </a:rPr>
              <a:t>и профессиональных заболеваний, а также по расходам </a:t>
            </a:r>
            <a:br>
              <a:rPr lang="ru-RU" sz="1600" b="1" u="sng" dirty="0" smtClean="0">
                <a:solidFill>
                  <a:srgbClr val="C00000"/>
                </a:solidFill>
                <a:latin typeface="Times New Roman" panose="02020603050405020304" pitchFamily="18" charset="0"/>
                <a:cs typeface="Times New Roman" panose="02020603050405020304" pitchFamily="18" charset="0"/>
              </a:rPr>
            </a:br>
            <a:r>
              <a:rPr lang="ru-RU" sz="1600" b="1" u="sng" dirty="0" smtClean="0">
                <a:solidFill>
                  <a:srgbClr val="C00000"/>
                </a:solidFill>
                <a:latin typeface="Times New Roman" panose="02020603050405020304" pitchFamily="18" charset="0"/>
                <a:cs typeface="Times New Roman" panose="02020603050405020304" pitchFamily="18" charset="0"/>
              </a:rPr>
              <a:t>на выплату страхового обеспечения за </a:t>
            </a:r>
            <a:r>
              <a:rPr lang="en-US" sz="1600" b="1" u="sng" dirty="0" smtClean="0">
                <a:solidFill>
                  <a:srgbClr val="C00000"/>
                </a:solidFill>
                <a:latin typeface="Times New Roman" panose="02020603050405020304" pitchFamily="18" charset="0"/>
                <a:cs typeface="Times New Roman" panose="02020603050405020304" pitchFamily="18" charset="0"/>
              </a:rPr>
              <a:t>I</a:t>
            </a:r>
            <a:r>
              <a:rPr lang="ru-RU" sz="1600" b="1" u="sng" dirty="0" smtClean="0">
                <a:solidFill>
                  <a:srgbClr val="C00000"/>
                </a:solidFill>
                <a:latin typeface="Times New Roman" panose="02020603050405020304" pitchFamily="18" charset="0"/>
                <a:cs typeface="Times New Roman" panose="02020603050405020304" pitchFamily="18" charset="0"/>
              </a:rPr>
              <a:t> квартал 2020 года </a:t>
            </a:r>
            <a:br>
              <a:rPr lang="ru-RU" sz="1600" b="1" u="sng" dirty="0" smtClean="0">
                <a:solidFill>
                  <a:srgbClr val="C00000"/>
                </a:solidFill>
                <a:latin typeface="Times New Roman" panose="02020603050405020304" pitchFamily="18" charset="0"/>
                <a:cs typeface="Times New Roman" panose="02020603050405020304" pitchFamily="18" charset="0"/>
              </a:rPr>
            </a:br>
            <a:r>
              <a:rPr lang="ru-RU" sz="2500" b="1" u="sng" dirty="0" smtClean="0">
                <a:solidFill>
                  <a:srgbClr val="C00000"/>
                </a:solidFill>
                <a:latin typeface="Times New Roman" panose="02020603050405020304" pitchFamily="18" charset="0"/>
                <a:cs typeface="Times New Roman" panose="02020603050405020304" pitchFamily="18" charset="0"/>
              </a:rPr>
              <a:t>до 15 мая 2020 года</a:t>
            </a:r>
          </a:p>
          <a:p>
            <a:pPr marL="285750" indent="-285750" algn="ctr">
              <a:buFont typeface="Wingdings" panose="05000000000000000000" pitchFamily="2" charset="2"/>
              <a:buChar char="ü"/>
            </a:pPr>
            <a:endParaRPr lang="ru-RU" sz="500" b="1" u="sng" dirty="0">
              <a:solidFill>
                <a:srgbClr val="C00000"/>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r>
              <a:rPr lang="ru-RU" sz="1600" b="1" u="sng" dirty="0" smtClean="0">
                <a:solidFill>
                  <a:srgbClr val="C00000"/>
                </a:solidFill>
                <a:latin typeface="Times New Roman" panose="02020603050405020304" pitchFamily="18" charset="0"/>
                <a:cs typeface="Times New Roman" panose="02020603050405020304" pitchFamily="18" charset="0"/>
              </a:rPr>
              <a:t>Срок подтверждения основного вида экономической деятельности (ОВЭД) </a:t>
            </a:r>
            <a:r>
              <a:rPr lang="ru-RU" sz="2500" b="1" u="sng" dirty="0" smtClean="0">
                <a:solidFill>
                  <a:srgbClr val="C00000"/>
                </a:solidFill>
                <a:latin typeface="Times New Roman" panose="02020603050405020304" pitchFamily="18" charset="0"/>
                <a:cs typeface="Times New Roman" panose="02020603050405020304" pitchFamily="18" charset="0"/>
              </a:rPr>
              <a:t>до</a:t>
            </a:r>
            <a:r>
              <a:rPr lang="ru-RU" sz="1600" b="1" u="sng" dirty="0" smtClean="0">
                <a:solidFill>
                  <a:srgbClr val="C00000"/>
                </a:solidFill>
                <a:latin typeface="Times New Roman" panose="02020603050405020304" pitchFamily="18" charset="0"/>
                <a:cs typeface="Times New Roman" panose="02020603050405020304" pitchFamily="18" charset="0"/>
              </a:rPr>
              <a:t> </a:t>
            </a:r>
            <a:r>
              <a:rPr lang="ru-RU" sz="2500" b="1" u="sng" dirty="0" smtClean="0">
                <a:solidFill>
                  <a:srgbClr val="C00000"/>
                </a:solidFill>
                <a:latin typeface="Times New Roman" panose="02020603050405020304" pitchFamily="18" charset="0"/>
                <a:cs typeface="Times New Roman" panose="02020603050405020304" pitchFamily="18" charset="0"/>
              </a:rPr>
              <a:t>6 мая 2020 года </a:t>
            </a:r>
            <a:endParaRPr lang="ru-RU" sz="2500" b="1" dirty="0" smtClean="0">
              <a:solidFill>
                <a:srgbClr val="C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ru-RU" sz="1600" b="1" dirty="0">
              <a:solidFill>
                <a:srgbClr val="C0000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27584" y="893042"/>
            <a:ext cx="7848871" cy="1569660"/>
          </a:xfrm>
          <a:prstGeom prst="rect">
            <a:avLst/>
          </a:prstGeom>
          <a:solidFill>
            <a:schemeClr val="bg1">
              <a:lumMod val="95000"/>
            </a:schemeClr>
          </a:solid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Указами </a:t>
            </a:r>
            <a:r>
              <a:rPr lang="ru-RU" sz="1600" b="1" dirty="0" smtClean="0">
                <a:latin typeface="Times New Roman" panose="02020603050405020304" pitchFamily="18" charset="0"/>
                <a:cs typeface="Times New Roman" panose="02020603050405020304" pitchFamily="18" charset="0"/>
              </a:rPr>
              <a:t>Президента </a:t>
            </a:r>
            <a:r>
              <a:rPr lang="ru-RU" sz="1600" b="1" dirty="0">
                <a:latin typeface="Times New Roman" panose="02020603050405020304" pitchFamily="18" charset="0"/>
                <a:cs typeface="Times New Roman" panose="02020603050405020304" pitchFamily="18" charset="0"/>
              </a:rPr>
              <a:t>Российской Федерации от 25.03.2020 №206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Об объявлении </a:t>
            </a:r>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Российской Федерации нерабочих дней»,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от </a:t>
            </a:r>
            <a:r>
              <a:rPr lang="ru-RU" sz="1600" b="1" dirty="0">
                <a:latin typeface="Times New Roman" panose="02020603050405020304" pitchFamily="18" charset="0"/>
                <a:cs typeface="Times New Roman" panose="02020603050405020304" pitchFamily="18" charset="0"/>
              </a:rPr>
              <a:t>02.04.2020 № 239 «О мерах по обеспечению санитарно-эпидемиологического благополучия населения на территории Российской Федерации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связи с распространением новой </a:t>
            </a:r>
            <a:r>
              <a:rPr lang="ru-RU" sz="1600" b="1" dirty="0" err="1">
                <a:latin typeface="Times New Roman" panose="02020603050405020304" pitchFamily="18" charset="0"/>
                <a:cs typeface="Times New Roman" panose="02020603050405020304" pitchFamily="18" charset="0"/>
              </a:rPr>
              <a:t>коронавирусной</a:t>
            </a:r>
            <a:r>
              <a:rPr lang="ru-RU" sz="1600" b="1" dirty="0">
                <a:latin typeface="Times New Roman" panose="02020603050405020304" pitchFamily="18" charset="0"/>
                <a:cs typeface="Times New Roman" panose="02020603050405020304" pitchFamily="18" charset="0"/>
              </a:rPr>
              <a:t> инфекции ( </a:t>
            </a:r>
            <a:r>
              <a:rPr lang="en-US" sz="1600" b="1" dirty="0">
                <a:latin typeface="Times New Roman" panose="02020603050405020304" pitchFamily="18" charset="0"/>
                <a:cs typeface="Times New Roman" panose="02020603050405020304" pitchFamily="18" charset="0"/>
              </a:rPr>
              <a:t>COVID</a:t>
            </a:r>
            <a:r>
              <a:rPr lang="ru-RU" sz="1600" b="1" dirty="0">
                <a:latin typeface="Times New Roman" panose="02020603050405020304" pitchFamily="18" charset="0"/>
                <a:cs typeface="Times New Roman" panose="02020603050405020304" pitchFamily="18" charset="0"/>
              </a:rPr>
              <a:t>-19)»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дни </a:t>
            </a:r>
            <a:r>
              <a:rPr lang="ru-RU" sz="1600" b="1" dirty="0">
                <a:latin typeface="Times New Roman" panose="02020603050405020304" pitchFamily="18" charset="0"/>
                <a:cs typeface="Times New Roman" panose="02020603050405020304" pitchFamily="18" charset="0"/>
              </a:rPr>
              <a:t>с 30 марта по 30 апреля 2020 г. объявлены нерабочими днями. </a:t>
            </a: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5" y="3687673"/>
            <a:ext cx="2640028" cy="198002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019" y="2387671"/>
            <a:ext cx="2029961" cy="1522471"/>
          </a:xfrm>
          <a:prstGeom prst="rect">
            <a:avLst/>
          </a:prstGeom>
        </p:spPr>
      </p:pic>
      <p:sp>
        <p:nvSpPr>
          <p:cNvPr id="15" name="TextBox 14"/>
          <p:cNvSpPr txBox="1"/>
          <p:nvPr/>
        </p:nvSpPr>
        <p:spPr>
          <a:xfrm>
            <a:off x="3851920" y="2375506"/>
            <a:ext cx="2304256" cy="861774"/>
          </a:xfrm>
          <a:prstGeom prst="rect">
            <a:avLst/>
          </a:prstGeom>
          <a:noFill/>
        </p:spPr>
        <p:txBody>
          <a:bodyPr wrap="square" rtlCol="0">
            <a:spAutoFit/>
          </a:bodyPr>
          <a:lstStyle/>
          <a:p>
            <a:r>
              <a:rPr lang="ru-RU" sz="2500" b="1" u="sng" dirty="0">
                <a:solidFill>
                  <a:srgbClr val="0070C0"/>
                </a:solidFill>
                <a:latin typeface="Times New Roman" panose="02020603050405020304" pitchFamily="18" charset="0"/>
                <a:cs typeface="Times New Roman" panose="02020603050405020304" pitchFamily="18" charset="0"/>
              </a:rPr>
              <a:t>В связи с чем: </a:t>
            </a:r>
          </a:p>
          <a:p>
            <a:endParaRPr lang="ru-RU" sz="2500" dirty="0"/>
          </a:p>
        </p:txBody>
      </p:sp>
      <p:sp>
        <p:nvSpPr>
          <p:cNvPr id="9" name="TextBox 8"/>
          <p:cNvSpPr txBox="1"/>
          <p:nvPr/>
        </p:nvSpPr>
        <p:spPr>
          <a:xfrm>
            <a:off x="0" y="5333217"/>
            <a:ext cx="9220917" cy="1569660"/>
          </a:xfrm>
          <a:prstGeom prst="rect">
            <a:avLst/>
          </a:prstGeom>
          <a:noFill/>
        </p:spPr>
        <p:txBody>
          <a:bodyPr wrap="square" rtlCol="0">
            <a:spAutoFit/>
          </a:bodyPr>
          <a:lstStyle/>
          <a:p>
            <a:pPr marL="342900" lvl="0" indent="-342900">
              <a:buFont typeface="+mj-lt"/>
              <a:buAutoNum type="arabicPeriod"/>
            </a:pPr>
            <a:r>
              <a:rPr lang="ru-RU" sz="1200" dirty="0">
                <a:latin typeface="Times New Roman" panose="02020603050405020304" pitchFamily="18" charset="0"/>
                <a:cs typeface="Times New Roman" panose="02020603050405020304" pitchFamily="18" charset="0"/>
              </a:rPr>
              <a:t>Если на страхователя в соответствии с пунктами 4, 5 Указа №239 не распространяется Указ № 239, то он обязан представить документы для подтверждения основного вида экономической деятельности </a:t>
            </a:r>
            <a:r>
              <a:rPr lang="ru-RU" sz="1200" dirty="0" smtClean="0">
                <a:latin typeface="Times New Roman" panose="02020603050405020304" pitchFamily="18" charset="0"/>
                <a:cs typeface="Times New Roman" panose="02020603050405020304" pitchFamily="18" charset="0"/>
              </a:rPr>
              <a:t>не </a:t>
            </a:r>
            <a:r>
              <a:rPr lang="ru-RU" sz="1200" dirty="0">
                <a:latin typeface="Times New Roman" panose="02020603050405020304" pitchFamily="18" charset="0"/>
                <a:cs typeface="Times New Roman" panose="02020603050405020304" pitchFamily="18" charset="0"/>
              </a:rPr>
              <a:t>позднее 15 апреля 2020 г. </a:t>
            </a:r>
          </a:p>
          <a:p>
            <a:pPr marL="342900" lvl="0" indent="-342900">
              <a:buFont typeface="+mj-lt"/>
              <a:buAutoNum type="arabicPeriod"/>
            </a:pPr>
            <a:r>
              <a:rPr lang="ru-RU" sz="1200" dirty="0">
                <a:latin typeface="Times New Roman" panose="02020603050405020304" pitchFamily="18" charset="0"/>
                <a:cs typeface="Times New Roman" panose="02020603050405020304" pitchFamily="18" charset="0"/>
              </a:rPr>
              <a:t>Если на страхователя распространяются ограничительные мероприятия, установленные Указом № 239 (не работает с 4 по 30 апреля 2020 г.), то он обязан представить документы для ПОВЭД не позднее 6 мая 2020 г. (с учетом нерабочих дней с 1 по 5 мая 2020 г.).</a:t>
            </a:r>
          </a:p>
          <a:p>
            <a:pPr marL="342900" lvl="0" indent="-342900">
              <a:buFont typeface="+mj-lt"/>
              <a:buAutoNum type="arabicPeriod"/>
            </a:pPr>
            <a:r>
              <a:rPr lang="ru-RU" sz="1200" dirty="0">
                <a:latin typeface="Times New Roman" panose="02020603050405020304" pitchFamily="18" charset="0"/>
                <a:cs typeface="Times New Roman" panose="02020603050405020304" pitchFamily="18" charset="0"/>
              </a:rPr>
              <a:t>Если 15 апреля 2020 г. является нерабочим для страхователя днем, но после указанной даты в апреле 2020 г. страхователь возобновляет работу (имеется соответствующий приказ работодателя), то документы для ПОВЭД он должен представить не позднее дня возобновления работы. </a:t>
            </a:r>
          </a:p>
          <a:p>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78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60" y="908720"/>
            <a:ext cx="666695" cy="666695"/>
          </a:xfrm>
          <a:prstGeom prst="rect">
            <a:avLst/>
          </a:prstGeom>
        </p:spPr>
      </p:pic>
      <p:grpSp>
        <p:nvGrpSpPr>
          <p:cNvPr id="2" name="Группа 21"/>
          <p:cNvGrpSpPr>
            <a:grpSpLocks/>
          </p:cNvGrpSpPr>
          <p:nvPr/>
        </p:nvGrpSpPr>
        <p:grpSpPr bwMode="auto">
          <a:xfrm>
            <a:off x="21759" y="37381"/>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259632" y="37381"/>
            <a:ext cx="788436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r>
              <a:rPr lang="ru-RU" altLang="ru-RU" sz="1200" b="1" dirty="0" smtClean="0">
                <a:solidFill>
                  <a:srgbClr val="FF0000"/>
                </a:solidFill>
                <a:latin typeface="Times New Roman" panose="02020603050405020304" pitchFamily="18" charset="0"/>
                <a:cs typeface="Times New Roman" panose="02020603050405020304" pitchFamily="18" charset="0"/>
              </a:rPr>
              <a:t>О МЕРАХ ПОДДЕРЖКИ СУБЪЕКТОВ МАЛОГО И СРЕДНЕГО БИЗНЕСА</a:t>
            </a:r>
            <a:endParaRPr kumimoji="0" lang="ru-RU" altLang="ru-RU" sz="1200" b="1" dirty="0" smtClean="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59324" y="1057602"/>
            <a:ext cx="8064895" cy="584775"/>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Перенос срока представления расчетов (РСВ) в налоговые органы и 4-ФСС и Фонд за 1 квартал 2020 г. до 15 мая 2020 г. </a:t>
            </a:r>
            <a:endParaRPr lang="ru-RU" sz="1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49104" y="1700889"/>
            <a:ext cx="8064895" cy="830997"/>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Перечень отраслей пострадавших </a:t>
            </a:r>
            <a:r>
              <a:rPr lang="ru-RU" sz="1600" dirty="0" smtClean="0">
                <a:latin typeface="Times New Roman" panose="02020603050405020304" pitchFamily="18" charset="0"/>
                <a:cs typeface="Times New Roman" panose="02020603050405020304" pitchFamily="18" charset="0"/>
              </a:rPr>
              <a:t>в результате распространения новой </a:t>
            </a:r>
            <a:r>
              <a:rPr lang="ru-RU" sz="1600" dirty="0" err="1" smtClean="0">
                <a:latin typeface="Times New Roman" panose="02020603050405020304" pitchFamily="18" charset="0"/>
                <a:cs typeface="Times New Roman" panose="02020603050405020304" pitchFamily="18" charset="0"/>
              </a:rPr>
              <a:t>коронавирусной</a:t>
            </a:r>
            <a:r>
              <a:rPr lang="ru-RU" sz="1600" dirty="0" smtClean="0">
                <a:latin typeface="Times New Roman" panose="02020603050405020304" pitchFamily="18" charset="0"/>
                <a:cs typeface="Times New Roman" panose="02020603050405020304" pitchFamily="18" charset="0"/>
              </a:rPr>
              <a:t> инфекции утв. Постановлением Правительства РФ от 03.04.2020 № 434, с доп. От 10.04.2020 № 479, от 18.04.2020 № 540.</a:t>
            </a:r>
          </a:p>
        </p:txBody>
      </p:sp>
      <p:sp>
        <p:nvSpPr>
          <p:cNvPr id="13" name="TextBox 12"/>
          <p:cNvSpPr txBox="1"/>
          <p:nvPr/>
        </p:nvSpPr>
        <p:spPr>
          <a:xfrm>
            <a:off x="1049103" y="2590398"/>
            <a:ext cx="8064895" cy="830997"/>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Перенос срока уплаты СВ </a:t>
            </a:r>
            <a:r>
              <a:rPr lang="ru-RU" sz="1600" dirty="0" smtClean="0">
                <a:latin typeface="Times New Roman" panose="02020603050405020304" pitchFamily="18" charset="0"/>
                <a:cs typeface="Times New Roman" panose="02020603050405020304" pitchFamily="18" charset="0"/>
              </a:rPr>
              <a:t>для субъектов, осуществляющих деятельность в отраслях, пострадавших в связи с распространением </a:t>
            </a:r>
            <a:r>
              <a:rPr lang="ru-RU" sz="1600" dirty="0" err="1" smtClean="0">
                <a:latin typeface="Times New Roman" panose="02020603050405020304" pitchFamily="18" charset="0"/>
                <a:cs typeface="Times New Roman" panose="02020603050405020304" pitchFamily="18" charset="0"/>
              </a:rPr>
              <a:t>коронавирусной</a:t>
            </a:r>
            <a:r>
              <a:rPr lang="ru-RU" sz="1600" dirty="0" smtClean="0">
                <a:latin typeface="Times New Roman" panose="02020603050405020304" pitchFamily="18" charset="0"/>
                <a:cs typeface="Times New Roman" panose="02020603050405020304" pitchFamily="18" charset="0"/>
              </a:rPr>
              <a:t> инфекции (на 6 месяцев – за март-май, на 4 месяца – за июнь, июль). </a:t>
            </a:r>
          </a:p>
        </p:txBody>
      </p:sp>
      <p:sp>
        <p:nvSpPr>
          <p:cNvPr id="17" name="TextBox 16"/>
          <p:cNvSpPr txBox="1"/>
          <p:nvPr/>
        </p:nvSpPr>
        <p:spPr>
          <a:xfrm>
            <a:off x="1059323" y="3479907"/>
            <a:ext cx="8064895" cy="584775"/>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УСЛОВИЕ:  </a:t>
            </a:r>
            <a:r>
              <a:rPr lang="ru-RU" sz="1600" dirty="0" smtClean="0">
                <a:latin typeface="Times New Roman" panose="02020603050405020304" pitchFamily="18" charset="0"/>
                <a:cs typeface="Times New Roman" panose="02020603050405020304" pitchFamily="18" charset="0"/>
              </a:rPr>
              <a:t>1. страхователь в реестре МСП на 01.03.2020 (на сайте ФНС)</a:t>
            </a:r>
          </a:p>
          <a:p>
            <a:pPr algn="just"/>
            <a:r>
              <a:rPr lang="ru-RU" sz="1600" dirty="0" smtClean="0">
                <a:latin typeface="Times New Roman" panose="02020603050405020304" pitchFamily="18" charset="0"/>
                <a:cs typeface="Times New Roman" panose="02020603050405020304" pitchFamily="18" charset="0"/>
              </a:rPr>
              <a:t>                       2. отрасль указана в постановлении Правительства РФ № 434 с доп.  </a:t>
            </a:r>
          </a:p>
        </p:txBody>
      </p:sp>
      <p:sp>
        <p:nvSpPr>
          <p:cNvPr id="18" name="TextBox 17"/>
          <p:cNvSpPr txBox="1"/>
          <p:nvPr/>
        </p:nvSpPr>
        <p:spPr>
          <a:xfrm>
            <a:off x="1080890" y="4123194"/>
            <a:ext cx="8064895" cy="830997"/>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Не применяется ответственность за непредставление </a:t>
            </a:r>
            <a:r>
              <a:rPr lang="ru-RU" sz="1600" dirty="0" smtClean="0">
                <a:latin typeface="Times New Roman" panose="02020603050405020304" pitchFamily="18" charset="0"/>
                <a:cs typeface="Times New Roman" panose="02020603050405020304" pitchFamily="18" charset="0"/>
              </a:rPr>
              <a:t>документов или нарушение срока представления документов (штраф 200 руб. за каждый документ, ст. 26.31 Закона № 125-ФЗ), </a:t>
            </a:r>
            <a:r>
              <a:rPr lang="ru-RU" sz="1600" b="1" dirty="0" smtClean="0">
                <a:latin typeface="Times New Roman" panose="02020603050405020304" pitchFamily="18" charset="0"/>
                <a:cs typeface="Times New Roman" panose="02020603050405020304" pitchFamily="18" charset="0"/>
              </a:rPr>
              <a:t>совершенных в период с 01.03.2020 по 31.05.2020). </a:t>
            </a:r>
          </a:p>
        </p:txBody>
      </p:sp>
      <p:sp>
        <p:nvSpPr>
          <p:cNvPr id="19" name="TextBox 18"/>
          <p:cNvSpPr txBox="1"/>
          <p:nvPr/>
        </p:nvSpPr>
        <p:spPr>
          <a:xfrm>
            <a:off x="1057537" y="5012703"/>
            <a:ext cx="8064895" cy="584775"/>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Продлен срок представления </a:t>
            </a:r>
            <a:r>
              <a:rPr lang="ru-RU" sz="1600" dirty="0" smtClean="0">
                <a:latin typeface="Times New Roman" panose="02020603050405020304" pitchFamily="18" charset="0"/>
                <a:cs typeface="Times New Roman" panose="02020603050405020304" pitchFamily="18" charset="0"/>
              </a:rPr>
              <a:t>страхователями документов по требованию – на 20 раб. дней (при получении таких требований в срок</a:t>
            </a:r>
            <a:r>
              <a:rPr lang="ru-RU" sz="1600" b="1" dirty="0" smtClean="0">
                <a:latin typeface="Times New Roman" panose="02020603050405020304" pitchFamily="18" charset="0"/>
                <a:cs typeface="Times New Roman" panose="02020603050405020304" pitchFamily="18" charset="0"/>
              </a:rPr>
              <a:t> с 01.03.2020 по 31.05.2020). </a:t>
            </a:r>
          </a:p>
        </p:txBody>
      </p:sp>
      <p:sp>
        <p:nvSpPr>
          <p:cNvPr id="20" name="TextBox 19"/>
          <p:cNvSpPr txBox="1"/>
          <p:nvPr/>
        </p:nvSpPr>
        <p:spPr>
          <a:xfrm>
            <a:off x="1079105" y="5659464"/>
            <a:ext cx="8064895" cy="584775"/>
          </a:xfrm>
          <a:prstGeom prst="rect">
            <a:avLst/>
          </a:prstGeom>
          <a:solidFill>
            <a:schemeClr val="bg1">
              <a:lumMod val="95000"/>
            </a:schemeClr>
          </a:solid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Увеличиваются на 6 месяцев </a:t>
            </a:r>
            <a:r>
              <a:rPr lang="ru-RU" sz="1600" dirty="0" smtClean="0">
                <a:latin typeface="Times New Roman" panose="02020603050405020304" pitchFamily="18" charset="0"/>
                <a:cs typeface="Times New Roman" panose="02020603050405020304" pitchFamily="18" charset="0"/>
              </a:rPr>
              <a:t>предельные сроки направления требования об уплате СВ, пеней и штрафов и принятие </a:t>
            </a:r>
            <a:r>
              <a:rPr lang="ru-RU" sz="1600" b="1" dirty="0" smtClean="0">
                <a:latin typeface="Times New Roman" panose="02020603050405020304" pitchFamily="18" charset="0"/>
                <a:cs typeface="Times New Roman" panose="02020603050405020304" pitchFamily="18" charset="0"/>
              </a:rPr>
              <a:t>решения о из взыскании. </a:t>
            </a:r>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59" y="1716705"/>
            <a:ext cx="666695" cy="666695"/>
          </a:xfrm>
          <a:prstGeom prst="rect">
            <a:avLst/>
          </a:prstGeom>
        </p:spPr>
      </p:pic>
      <p:pic>
        <p:nvPicPr>
          <p:cNvPr id="22" name="Рисунок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59" y="2524690"/>
            <a:ext cx="666695" cy="666695"/>
          </a:xfrm>
          <a:prstGeom prst="rect">
            <a:avLst/>
          </a:prstGeom>
        </p:spPr>
      </p:pic>
      <p:pic>
        <p:nvPicPr>
          <p:cNvPr id="23" name="Рисунок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58" y="4133478"/>
            <a:ext cx="666695" cy="666695"/>
          </a:xfrm>
          <a:prstGeom prst="rect">
            <a:avLst/>
          </a:prstGeom>
        </p:spPr>
      </p:pic>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58" y="4930783"/>
            <a:ext cx="666695" cy="666695"/>
          </a:xfrm>
          <a:prstGeom prst="rect">
            <a:avLst/>
          </a:prstGeom>
        </p:spPr>
      </p:pic>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897" y="5571466"/>
            <a:ext cx="666695" cy="66669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347667"/>
            <a:ext cx="309088" cy="724029"/>
          </a:xfrm>
          <a:prstGeom prst="rect">
            <a:avLst/>
          </a:prstGeom>
        </p:spPr>
      </p:pic>
    </p:spTree>
    <p:extLst>
      <p:ext uri="{BB962C8B-B14F-4D97-AF65-F5344CB8AC3E}">
        <p14:creationId xmlns:p14="http://schemas.microsoft.com/office/powerpoint/2010/main" val="293463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21759" y="37381"/>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259632" y="37381"/>
            <a:ext cx="788436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r>
              <a:rPr lang="ru-RU" altLang="ru-RU" sz="1200" b="1" dirty="0" smtClean="0">
                <a:solidFill>
                  <a:srgbClr val="FF0000"/>
                </a:solidFill>
                <a:latin typeface="Times New Roman" panose="02020603050405020304" pitchFamily="18" charset="0"/>
                <a:cs typeface="Times New Roman" panose="02020603050405020304" pitchFamily="18" charset="0"/>
              </a:rPr>
              <a:t>О МЕРАХ ПОДДЕРЖКИ СУБЪЕКТОВ МАЛОГО И СРЕДНЕГО БИЗНЕСА</a:t>
            </a:r>
            <a:endParaRPr kumimoji="0" lang="ru-RU" altLang="ru-RU" sz="1200" b="1" dirty="0" smtClea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32897" y="678861"/>
            <a:ext cx="8731591" cy="2139047"/>
          </a:xfrm>
          <a:prstGeom prst="rect">
            <a:avLst/>
          </a:prstGeom>
          <a:noFill/>
        </p:spPr>
        <p:txBody>
          <a:bodyPr wrap="square" rtlCol="0">
            <a:sp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Постановление Правительства от 02.04.2020 в части отсрочек (рассрочек) </a:t>
            </a:r>
          </a:p>
          <a:p>
            <a:endParaRPr lang="ru-RU" sz="1000" dirty="0"/>
          </a:p>
          <a:p>
            <a:pPr algn="just"/>
            <a:r>
              <a:rPr lang="ru-RU" sz="1500" b="1" dirty="0" smtClean="0">
                <a:latin typeface="Times New Roman" panose="02020603050405020304" pitchFamily="18" charset="0"/>
                <a:cs typeface="Times New Roman" panose="02020603050405020304" pitchFamily="18" charset="0"/>
              </a:rPr>
              <a:t>Сроки</a:t>
            </a:r>
            <a:r>
              <a:rPr lang="ru-RU" sz="1500" dirty="0" smtClean="0">
                <a:latin typeface="Times New Roman" panose="02020603050405020304" pitchFamily="18" charset="0"/>
                <a:cs typeface="Times New Roman" panose="02020603050405020304" pitchFamily="18" charset="0"/>
              </a:rPr>
              <a:t> предоставления отсрочки (рассрочки) по страховым взносам по НС </a:t>
            </a:r>
            <a:r>
              <a:rPr lang="ru-RU" sz="1500" b="1" dirty="0" smtClean="0">
                <a:latin typeface="Times New Roman" panose="02020603050405020304" pitchFamily="18" charset="0"/>
                <a:cs typeface="Times New Roman" panose="02020603050405020304" pitchFamily="18" charset="0"/>
              </a:rPr>
              <a:t>будут равны срокам </a:t>
            </a:r>
            <a:r>
              <a:rPr lang="ru-RU" sz="1500" dirty="0" smtClean="0">
                <a:latin typeface="Times New Roman" panose="02020603050405020304" pitchFamily="18" charset="0"/>
                <a:cs typeface="Times New Roman" panose="02020603050405020304" pitchFamily="18" charset="0"/>
              </a:rPr>
              <a:t>предоставления </a:t>
            </a:r>
            <a:r>
              <a:rPr lang="ru-RU" sz="1500" b="1" dirty="0" smtClean="0">
                <a:latin typeface="Times New Roman" panose="02020603050405020304" pitchFamily="18" charset="0"/>
                <a:cs typeface="Times New Roman" panose="02020603050405020304" pitchFamily="18" charset="0"/>
              </a:rPr>
              <a:t>налоговыми органами </a:t>
            </a:r>
            <a:r>
              <a:rPr lang="ru-RU" sz="1500" dirty="0" smtClean="0">
                <a:latin typeface="Times New Roman" panose="02020603050405020304" pitchFamily="18" charset="0"/>
                <a:cs typeface="Times New Roman" panose="02020603050405020304" pitchFamily="18" charset="0"/>
              </a:rPr>
              <a:t>отсрочек (рассрочек) по уплате страховых взносов </a:t>
            </a:r>
            <a:r>
              <a:rPr lang="ru-RU" sz="1500" b="1" dirty="0" smtClean="0">
                <a:latin typeface="Times New Roman" panose="02020603050405020304" pitchFamily="18" charset="0"/>
                <a:cs typeface="Times New Roman" panose="02020603050405020304" pitchFamily="18" charset="0"/>
              </a:rPr>
              <a:t>и будут </a:t>
            </a:r>
            <a:r>
              <a:rPr lang="ru-RU" sz="1500" dirty="0" smtClean="0">
                <a:latin typeface="Times New Roman" panose="02020603050405020304" pitchFamily="18" charset="0"/>
                <a:cs typeface="Times New Roman" panose="02020603050405020304" pitchFamily="18" charset="0"/>
              </a:rPr>
              <a:t>предоставляться Фондом </a:t>
            </a:r>
            <a:r>
              <a:rPr lang="ru-RU" sz="1500" b="1" dirty="0" smtClean="0">
                <a:latin typeface="Times New Roman" panose="02020603050405020304" pitchFamily="18" charset="0"/>
                <a:cs typeface="Times New Roman" panose="02020603050405020304" pitchFamily="18" charset="0"/>
              </a:rPr>
              <a:t>на основании информации</a:t>
            </a:r>
            <a:r>
              <a:rPr lang="ru-RU" sz="1500" dirty="0" smtClean="0">
                <a:latin typeface="Times New Roman" panose="02020603050405020304" pitchFamily="18" charset="0"/>
                <a:cs typeface="Times New Roman" panose="02020603050405020304" pitchFamily="18" charset="0"/>
              </a:rPr>
              <a:t>, </a:t>
            </a:r>
            <a:r>
              <a:rPr lang="ru-RU" sz="1500" b="1" dirty="0" smtClean="0">
                <a:latin typeface="Times New Roman" panose="02020603050405020304" pitchFamily="18" charset="0"/>
                <a:cs typeface="Times New Roman" panose="02020603050405020304" pitchFamily="18" charset="0"/>
              </a:rPr>
              <a:t>полученной от налоговых органов</a:t>
            </a:r>
            <a:r>
              <a:rPr lang="ru-RU" sz="1500" dirty="0" smtClean="0">
                <a:latin typeface="Times New Roman" panose="02020603050405020304" pitchFamily="18" charset="0"/>
                <a:cs typeface="Times New Roman" panose="02020603050405020304" pitchFamily="18" charset="0"/>
              </a:rPr>
              <a:t>. </a:t>
            </a:r>
          </a:p>
          <a:p>
            <a:pPr algn="just"/>
            <a:endParaRPr lang="ru-RU" sz="1500" dirty="0">
              <a:latin typeface="Times New Roman" panose="02020603050405020304" pitchFamily="18" charset="0"/>
              <a:cs typeface="Times New Roman" panose="02020603050405020304" pitchFamily="18" charset="0"/>
            </a:endParaRPr>
          </a:p>
          <a:p>
            <a:pPr algn="just"/>
            <a:r>
              <a:rPr lang="ru-RU" sz="1500" dirty="0" smtClean="0">
                <a:latin typeface="Times New Roman" panose="02020603050405020304" pitchFamily="18" charset="0"/>
                <a:cs typeface="Times New Roman" panose="02020603050405020304" pitchFamily="18" charset="0"/>
              </a:rPr>
              <a:t>Решение о предоставлении отсрочки (рассрочки) по уплате страховых взносов по НС </a:t>
            </a:r>
            <a:r>
              <a:rPr lang="ru-RU" sz="1500" b="1" dirty="0" smtClean="0">
                <a:latin typeface="Times New Roman" panose="02020603050405020304" pitchFamily="18" charset="0"/>
                <a:cs typeface="Times New Roman" panose="02020603050405020304" pitchFamily="18" charset="0"/>
              </a:rPr>
              <a:t>отменяется</a:t>
            </a:r>
            <a:r>
              <a:rPr lang="ru-RU" sz="1500" dirty="0" smtClean="0">
                <a:latin typeface="Times New Roman" panose="02020603050405020304" pitchFamily="18" charset="0"/>
                <a:cs typeface="Times New Roman" panose="02020603050405020304" pitchFamily="18" charset="0"/>
              </a:rPr>
              <a:t> Фондом </a:t>
            </a:r>
            <a:r>
              <a:rPr lang="ru-RU" sz="1500" b="1" dirty="0" smtClean="0">
                <a:latin typeface="Times New Roman" panose="02020603050405020304" pitchFamily="18" charset="0"/>
                <a:cs typeface="Times New Roman" panose="02020603050405020304" pitchFamily="18" charset="0"/>
              </a:rPr>
              <a:t>в случае отмены налоговым органом</a:t>
            </a:r>
            <a:r>
              <a:rPr lang="ru-RU" sz="1500" dirty="0" smtClean="0">
                <a:latin typeface="Times New Roman" panose="02020603050405020304" pitchFamily="18" charset="0"/>
                <a:cs typeface="Times New Roman" panose="02020603050405020304" pitchFamily="18" charset="0"/>
              </a:rPr>
              <a:t> решения о предоставлении отсрочки (рассрочки) по уплате страховых взносов. </a:t>
            </a:r>
            <a:endParaRPr lang="ru-RU" sz="15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963" y="2708920"/>
            <a:ext cx="8731591" cy="2200602"/>
          </a:xfrm>
          <a:prstGeom prst="rect">
            <a:avLst/>
          </a:prstGeom>
          <a:noFill/>
        </p:spPr>
        <p:txBody>
          <a:bodyPr wrap="square" rtlCol="0">
            <a:sp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О мерах поддержки малого и среднего предпринимательства (МСП) (внесены изменения в Законодательство РФ) в части обязательного социального страхования на случай временной нетрудоспособности </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и в связи с материнством (ВНиМ)</a:t>
            </a:r>
          </a:p>
          <a:p>
            <a:endParaRPr lang="ru-RU" sz="500" dirty="0"/>
          </a:p>
          <a:p>
            <a:pPr algn="just"/>
            <a:r>
              <a:rPr lang="ru-RU" sz="1500" b="1" u="sng" dirty="0" smtClean="0">
                <a:latin typeface="Times New Roman" panose="02020603050405020304" pitchFamily="18" charset="0"/>
                <a:cs typeface="Times New Roman" panose="02020603050405020304" pitchFamily="18" charset="0"/>
              </a:rPr>
              <a:t>Введение пониженных тарифов при уплате страховых взносов (СВ) на ВНиМ: </a:t>
            </a:r>
          </a:p>
          <a:p>
            <a:pPr algn="just"/>
            <a:r>
              <a:rPr lang="ru-RU" sz="1500" dirty="0" smtClean="0">
                <a:latin typeface="Times New Roman" panose="02020603050405020304" pitchFamily="18" charset="0"/>
                <a:cs typeface="Times New Roman" panose="02020603050405020304" pitchFamily="18" charset="0"/>
              </a:rPr>
              <a:t>Установление размера тарифа СВ на ВНиМ для категории плательщиков, признаваемых субъектами (МСП) в размере 0 процентов в отношении части выплат в пользу физического лица, определяемого по итогам каждого календарного месяца как превышение на величиной МРОТ </a:t>
            </a:r>
            <a:endParaRPr lang="ru-RU" sz="1500" dirty="0">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691817207"/>
              </p:ext>
            </p:extLst>
          </p:nvPr>
        </p:nvGraphicFramePr>
        <p:xfrm>
          <a:off x="281729" y="4912568"/>
          <a:ext cx="8640960" cy="1828800"/>
        </p:xfrm>
        <a:graphic>
          <a:graphicData uri="http://schemas.openxmlformats.org/drawingml/2006/table">
            <a:tbl>
              <a:tblPr firstRow="1" bandRow="1">
                <a:tableStyleId>{5C22544A-7EE6-4342-B048-85BDC9FD1C3A}</a:tableStyleId>
              </a:tblPr>
              <a:tblGrid>
                <a:gridCol w="4320480"/>
                <a:gridCol w="4320480"/>
              </a:tblGrid>
              <a:tr h="370840">
                <a:tc>
                  <a:txBody>
                    <a:bodyPr/>
                    <a:lstStyle/>
                    <a:p>
                      <a:pPr algn="ctr"/>
                      <a:r>
                        <a:rPr lang="ru-RU" dirty="0" smtClean="0">
                          <a:latin typeface="Times New Roman" panose="02020603050405020304" pitchFamily="18" charset="0"/>
                          <a:cs typeface="Times New Roman" panose="02020603050405020304" pitchFamily="18" charset="0"/>
                        </a:rPr>
                        <a:t>2020 год</a:t>
                      </a:r>
                    </a:p>
                    <a:p>
                      <a:pPr algn="ctr"/>
                      <a:r>
                        <a:rPr lang="ru-RU" baseline="0" dirty="0" smtClean="0">
                          <a:latin typeface="Times New Roman" panose="02020603050405020304" pitchFamily="18" charset="0"/>
                          <a:cs typeface="Times New Roman" panose="02020603050405020304" pitchFamily="18" charset="0"/>
                        </a:rPr>
                        <a:t>с 01.04.2020 г. до 31.12.2020 г. </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2021 год</a:t>
                      </a:r>
                      <a:r>
                        <a:rPr lang="ru-RU" baseline="0" dirty="0" smtClean="0">
                          <a:latin typeface="Times New Roman" panose="02020603050405020304" pitchFamily="18" charset="0"/>
                          <a:cs typeface="Times New Roman" panose="02020603050405020304" pitchFamily="18" charset="0"/>
                        </a:rPr>
                        <a:t> и последующие </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ru-RU" dirty="0" smtClean="0">
                          <a:latin typeface="Times New Roman" panose="02020603050405020304" pitchFamily="18" charset="0"/>
                          <a:cs typeface="Times New Roman" panose="02020603050405020304" pitchFamily="18" charset="0"/>
                        </a:rPr>
                        <a:t>*Статья 6 Федерального закона от 01.04.2020 № 102-ФЗ</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пп</a:t>
                      </a:r>
                      <a:r>
                        <a:rPr lang="ru-RU" dirty="0" smtClean="0">
                          <a:latin typeface="Times New Roman" panose="02020603050405020304" pitchFamily="18" charset="0"/>
                          <a:cs typeface="Times New Roman" panose="02020603050405020304" pitchFamily="18" charset="0"/>
                        </a:rPr>
                        <a:t>. 17 п. 1 ст. 427 НК (часть вторая)</a:t>
                      </a:r>
                    </a:p>
                    <a:p>
                      <a:r>
                        <a:rPr lang="ru-RU" dirty="0" smtClean="0">
                          <a:latin typeface="Times New Roman" panose="02020603050405020304" pitchFamily="18" charset="0"/>
                          <a:cs typeface="Times New Roman" panose="02020603050405020304" pitchFamily="18" charset="0"/>
                        </a:rPr>
                        <a:t>Норма начинает действие в 01.01.2021 г., п.</a:t>
                      </a:r>
                      <a:r>
                        <a:rPr lang="ru-RU" baseline="0" dirty="0" smtClean="0">
                          <a:latin typeface="Times New Roman" panose="02020603050405020304" pitchFamily="18" charset="0"/>
                          <a:cs typeface="Times New Roman" panose="02020603050405020304" pitchFamily="18" charset="0"/>
                        </a:rPr>
                        <a:t> 9 ст. 1 Федерального закона от 01.04.2020 № 102-ФЗ</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5979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27418" y="168836"/>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103746" y="-189290"/>
            <a:ext cx="8053387"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gn="just">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РЕКОМЕНДУЕМЫЙ БЕСКОНТАКТНЫЙ СПОСОБ ОБРАЩЕНИЯ</a:t>
            </a: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В ИРКУТСКОЕ РЕГИОНАЛЬНОЕ ОТДЕЛЕНИЕ ФСС РФ</a:t>
            </a:r>
            <a:endParaRPr kumimoji="0" lang="ru-RU" altLang="ru-RU" sz="1200" b="1" dirty="0" smtClean="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3870" y="960690"/>
            <a:ext cx="4716162" cy="400110"/>
          </a:xfrm>
          <a:prstGeom prst="rect">
            <a:avLst/>
          </a:prstGeom>
          <a:solidFill>
            <a:schemeClr val="accent1"/>
          </a:solidFill>
          <a:ln>
            <a:solidFill>
              <a:schemeClr val="accent1"/>
            </a:solidFill>
          </a:ln>
        </p:spPr>
        <p:txBody>
          <a:bodyPr wrap="square" rtlCol="0">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Способы </a:t>
            </a:r>
            <a:r>
              <a:rPr lang="ru-RU" sz="2000" b="1" dirty="0">
                <a:solidFill>
                  <a:schemeClr val="bg1"/>
                </a:solidFill>
                <a:latin typeface="Times New Roman" panose="02020603050405020304" pitchFamily="18" charset="0"/>
                <a:cs typeface="Times New Roman" panose="02020603050405020304" pitchFamily="18" charset="0"/>
              </a:rPr>
              <a:t>о</a:t>
            </a:r>
            <a:r>
              <a:rPr lang="ru-RU" sz="2000" b="1" dirty="0" smtClean="0">
                <a:solidFill>
                  <a:schemeClr val="bg1"/>
                </a:solidFill>
                <a:latin typeface="Times New Roman" panose="02020603050405020304" pitchFamily="18" charset="0"/>
                <a:cs typeface="Times New Roman" panose="02020603050405020304" pitchFamily="18" charset="0"/>
              </a:rPr>
              <a:t>бращения:</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45210" y="1360800"/>
            <a:ext cx="4701469" cy="1477328"/>
          </a:xfrm>
          <a:prstGeom prst="rect">
            <a:avLst/>
          </a:prstGeom>
          <a:noFill/>
          <a:ln>
            <a:solidFill>
              <a:schemeClr val="accent1"/>
            </a:solidFill>
          </a:ln>
        </p:spPr>
        <p:txBody>
          <a:bodyPr wrap="square" rtlCol="0">
            <a:spAutoFit/>
          </a:bodyPr>
          <a:lstStyle/>
          <a:p>
            <a:pPr marL="285750" indent="-285750" algn="just">
              <a:buFont typeface="Wingdings" panose="05000000000000000000" pitchFamily="2" charset="2"/>
              <a:buChar char="ü"/>
            </a:pPr>
            <a:r>
              <a:rPr lang="ru-RU" sz="1500" dirty="0" smtClean="0">
                <a:latin typeface="Times New Roman" panose="02020603050405020304" pitchFamily="18" charset="0"/>
                <a:cs typeface="Times New Roman" panose="02020603050405020304" pitchFamily="18" charset="0"/>
              </a:rPr>
              <a:t>Единый портал «</a:t>
            </a:r>
            <a:r>
              <a:rPr lang="ru-RU" sz="1500" dirty="0" smtClean="0">
                <a:solidFill>
                  <a:schemeClr val="tx2"/>
                </a:solidFill>
                <a:latin typeface="Times New Roman" panose="02020603050405020304" pitchFamily="18" charset="0"/>
                <a:cs typeface="Times New Roman" panose="02020603050405020304" pitchFamily="18" charset="0"/>
              </a:rPr>
              <a:t>Гос</a:t>
            </a:r>
            <a:r>
              <a:rPr lang="ru-RU" sz="1500" dirty="0" smtClean="0">
                <a:solidFill>
                  <a:srgbClr val="FF0000"/>
                </a:solidFill>
                <a:latin typeface="Times New Roman" panose="02020603050405020304" pitchFamily="18" charset="0"/>
                <a:cs typeface="Times New Roman" panose="02020603050405020304" pitchFamily="18" charset="0"/>
              </a:rPr>
              <a:t>услуги</a:t>
            </a:r>
            <a:r>
              <a:rPr lang="ru-RU" sz="1500" dirty="0" smtClean="0">
                <a:latin typeface="Times New Roman" panose="02020603050405020304" pitchFamily="18" charset="0"/>
                <a:cs typeface="Times New Roman" panose="02020603050405020304" pitchFamily="18" charset="0"/>
              </a:rPr>
              <a:t>» - </a:t>
            </a:r>
            <a:r>
              <a:rPr lang="en-US" sz="1500" dirty="0" smtClean="0">
                <a:solidFill>
                  <a:schemeClr val="accent1"/>
                </a:solidFill>
                <a:latin typeface="Times New Roman" panose="02020603050405020304" pitchFamily="18" charset="0"/>
                <a:cs typeface="Times New Roman" panose="02020603050405020304" pitchFamily="18" charset="0"/>
                <a:hlinkClick r:id="rId3"/>
              </a:rPr>
              <a:t>www.gosuslugi.ru</a:t>
            </a:r>
            <a:r>
              <a:rPr lang="ru-RU" sz="1500" dirty="0" smtClean="0">
                <a:solidFill>
                  <a:schemeClr val="accent1"/>
                </a:solidFill>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БЫСТРО, УДОБНО, ДОСТУПНО!</a:t>
            </a:r>
          </a:p>
          <a:p>
            <a:pPr marL="285750" indent="-285750" algn="just">
              <a:buFont typeface="Wingdings" panose="05000000000000000000" pitchFamily="2" charset="2"/>
              <a:buChar char="ü"/>
            </a:pPr>
            <a:r>
              <a:rPr lang="ru-RU" sz="1500" b="1" dirty="0" smtClean="0">
                <a:solidFill>
                  <a:srgbClr val="FF0000"/>
                </a:solidFill>
                <a:latin typeface="Times New Roman" panose="02020603050405020304" pitchFamily="18" charset="0"/>
                <a:cs typeface="Times New Roman" panose="02020603050405020304" pitchFamily="18" charset="0"/>
              </a:rPr>
              <a:t>Кабинет получателя услуг/страхователя </a:t>
            </a:r>
            <a:r>
              <a:rPr lang="ru-RU" sz="1500" dirty="0" smtClean="0">
                <a:latin typeface="Times New Roman" panose="02020603050405020304" pitchFamily="18" charset="0"/>
                <a:cs typeface="Times New Roman" panose="02020603050405020304" pitchFamily="18" charset="0"/>
              </a:rPr>
              <a:t>– </a:t>
            </a:r>
            <a:r>
              <a:rPr lang="en-US" sz="1500" u="sng" dirty="0" smtClean="0">
                <a:solidFill>
                  <a:srgbClr val="0000FF"/>
                </a:solidFill>
                <a:latin typeface="Times New Roman" panose="02020603050405020304" pitchFamily="18" charset="0"/>
                <a:cs typeface="Times New Roman" panose="02020603050405020304" pitchFamily="18" charset="0"/>
              </a:rPr>
              <a:t>lk.fss.ru</a:t>
            </a:r>
            <a:r>
              <a:rPr lang="en-US" sz="15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ru-RU" sz="1500" dirty="0">
                <a:latin typeface="Times New Roman" panose="02020603050405020304" pitchFamily="18" charset="0"/>
                <a:cs typeface="Times New Roman" panose="02020603050405020304" pitchFamily="18" charset="0"/>
              </a:rPr>
              <a:t>МФЦ</a:t>
            </a:r>
          </a:p>
          <a:p>
            <a:pPr marL="285750" indent="-285750" algn="just">
              <a:buFont typeface="Wingdings" panose="05000000000000000000" pitchFamily="2" charset="2"/>
              <a:buChar char="ü"/>
            </a:pPr>
            <a:r>
              <a:rPr lang="ru-RU" sz="1500" dirty="0">
                <a:latin typeface="Times New Roman" panose="02020603050405020304" pitchFamily="18" charset="0"/>
                <a:cs typeface="Times New Roman" panose="02020603050405020304" pitchFamily="18" charset="0"/>
              </a:rPr>
              <a:t>«</a:t>
            </a:r>
            <a:r>
              <a:rPr lang="ru-RU" sz="1500" dirty="0" smtClean="0">
                <a:latin typeface="Times New Roman" panose="02020603050405020304" pitchFamily="18" charset="0"/>
                <a:cs typeface="Times New Roman" panose="02020603050405020304" pitchFamily="18" charset="0"/>
              </a:rPr>
              <a:t>Почта России»</a:t>
            </a: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t="9401" r="35038" b="5201"/>
          <a:stretch/>
        </p:blipFill>
        <p:spPr>
          <a:xfrm>
            <a:off x="169049" y="3516368"/>
            <a:ext cx="3886030" cy="2873552"/>
          </a:xfrm>
          <a:prstGeom prst="rect">
            <a:avLst/>
          </a:prstGeom>
        </p:spPr>
      </p:pic>
      <p:sp>
        <p:nvSpPr>
          <p:cNvPr id="23" name="TextBox 22"/>
          <p:cNvSpPr txBox="1"/>
          <p:nvPr/>
        </p:nvSpPr>
        <p:spPr>
          <a:xfrm>
            <a:off x="4074304" y="3172470"/>
            <a:ext cx="5006564" cy="1092607"/>
          </a:xfrm>
          <a:prstGeom prst="rect">
            <a:avLst/>
          </a:prstGeom>
          <a:solidFill>
            <a:schemeClr val="tx2">
              <a:lumMod val="40000"/>
              <a:lumOff val="60000"/>
            </a:schemeClr>
          </a:solidFill>
          <a:ln>
            <a:solidFill>
              <a:schemeClr val="accent1"/>
            </a:solidFill>
          </a:ln>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Официальный сайт Иркутского регионального отделения ФСС РФ: </a:t>
            </a:r>
            <a:r>
              <a:rPr lang="en-US" sz="2500" b="1" dirty="0" smtClean="0">
                <a:solidFill>
                  <a:srgbClr val="C00000"/>
                </a:solidFill>
                <a:latin typeface="Times New Roman" panose="02020603050405020304" pitchFamily="18" charset="0"/>
                <a:cs typeface="Times New Roman" panose="02020603050405020304" pitchFamily="18" charset="0"/>
              </a:rPr>
              <a:t>r38.fss.ru</a:t>
            </a:r>
            <a:r>
              <a:rPr lang="ru-RU" sz="2500" b="1" dirty="0" smtClean="0">
                <a:solidFill>
                  <a:srgbClr val="C00000"/>
                </a:solidFill>
                <a:latin typeface="Times New Roman" panose="02020603050405020304" pitchFamily="18" charset="0"/>
                <a:cs typeface="Times New Roman" panose="02020603050405020304" pitchFamily="18" charset="0"/>
              </a:rPr>
              <a:t> </a:t>
            </a:r>
          </a:p>
        </p:txBody>
      </p:sp>
      <p:sp>
        <p:nvSpPr>
          <p:cNvPr id="25" name="TextBox 24"/>
          <p:cNvSpPr txBox="1"/>
          <p:nvPr/>
        </p:nvSpPr>
        <p:spPr>
          <a:xfrm>
            <a:off x="4085089" y="5650903"/>
            <a:ext cx="5006564" cy="1092607"/>
          </a:xfrm>
          <a:prstGeom prst="rect">
            <a:avLst/>
          </a:prstGeom>
          <a:solidFill>
            <a:schemeClr val="tx2">
              <a:lumMod val="40000"/>
              <a:lumOff val="60000"/>
            </a:schemeClr>
          </a:solidFill>
          <a:ln>
            <a:solidFill>
              <a:schemeClr val="accent1"/>
            </a:solidFill>
          </a:ln>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Горячая линия по вопросам оформления больничных по карантину для лиц 65+: </a:t>
            </a:r>
          </a:p>
          <a:p>
            <a:pPr algn="ctr"/>
            <a:r>
              <a:rPr lang="ru-RU" sz="2500" b="1" dirty="0" smtClean="0">
                <a:solidFill>
                  <a:srgbClr val="C00000"/>
                </a:solidFill>
                <a:latin typeface="Times New Roman" panose="02020603050405020304" pitchFamily="18" charset="0"/>
                <a:cs typeface="Times New Roman" panose="02020603050405020304" pitchFamily="18" charset="0"/>
              </a:rPr>
              <a:t>8 (3952) 25-96-80 </a:t>
            </a:r>
          </a:p>
        </p:txBody>
      </p:sp>
      <p:sp>
        <p:nvSpPr>
          <p:cNvPr id="26" name="TextBox 25"/>
          <p:cNvSpPr txBox="1"/>
          <p:nvPr/>
        </p:nvSpPr>
        <p:spPr>
          <a:xfrm>
            <a:off x="4085089" y="4406841"/>
            <a:ext cx="5006564" cy="1092607"/>
          </a:xfrm>
          <a:prstGeom prst="rect">
            <a:avLst/>
          </a:prstGeom>
          <a:solidFill>
            <a:schemeClr val="tx2">
              <a:lumMod val="40000"/>
              <a:lumOff val="60000"/>
            </a:schemeClr>
          </a:solidFill>
          <a:ln>
            <a:solidFill>
              <a:schemeClr val="accent1"/>
            </a:solidFill>
          </a:ln>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Горячая линия по вопросам оформления больничных по карантину: </a:t>
            </a:r>
          </a:p>
          <a:p>
            <a:pPr algn="ctr"/>
            <a:r>
              <a:rPr lang="ru-RU" sz="2500" b="1" dirty="0" smtClean="0">
                <a:solidFill>
                  <a:srgbClr val="C00000"/>
                </a:solidFill>
                <a:latin typeface="Times New Roman" panose="02020603050405020304" pitchFamily="18" charset="0"/>
                <a:cs typeface="Times New Roman" panose="02020603050405020304" pitchFamily="18" charset="0"/>
              </a:rPr>
              <a:t>8 (3952) 25-96-69 </a:t>
            </a:r>
          </a:p>
        </p:txBody>
      </p:sp>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3600" y="993716"/>
            <a:ext cx="2859648" cy="1844412"/>
          </a:xfrm>
          <a:prstGeom prst="rect">
            <a:avLst/>
          </a:prstGeom>
        </p:spPr>
      </p:pic>
    </p:spTree>
    <p:extLst>
      <p:ext uri="{BB962C8B-B14F-4D97-AF65-F5344CB8AC3E}">
        <p14:creationId xmlns:p14="http://schemas.microsoft.com/office/powerpoint/2010/main" val="288349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4" name="Группа 21"/>
          <p:cNvGrpSpPr>
            <a:grpSpLocks/>
          </p:cNvGrpSpPr>
          <p:nvPr/>
        </p:nvGrpSpPr>
        <p:grpSpPr bwMode="auto">
          <a:xfrm>
            <a:off x="0" y="128588"/>
            <a:ext cx="9144000" cy="785812"/>
            <a:chOff x="0" y="131763"/>
            <a:chExt cx="9144000" cy="785812"/>
          </a:xfrm>
        </p:grpSpPr>
        <p:sp>
          <p:nvSpPr>
            <p:cNvPr id="30758"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59"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0760"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61" name="Rectangle 2"/>
            <p:cNvSpPr>
              <a:spLocks noChangeArrowheads="1"/>
            </p:cNvSpPr>
            <p:nvPr/>
          </p:nvSpPr>
          <p:spPr bwMode="auto">
            <a:xfrm>
              <a:off x="1234121" y="333375"/>
              <a:ext cx="6669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r>
                <a:rPr lang="ru-RU" altLang="ru-RU" sz="1100" b="1">
                  <a:solidFill>
                    <a:srgbClr val="00549A"/>
                  </a:solidFill>
                  <a:latin typeface="Arial" panose="020B0604020202020204" pitchFamily="34" charset="0"/>
                </a:rPr>
                <a:t> </a:t>
              </a:r>
              <a:r>
                <a:rPr lang="ru-RU" altLang="ru-RU" sz="1600" b="1">
                  <a:solidFill>
                    <a:srgbClr val="FF0000"/>
                  </a:solidFill>
                  <a:latin typeface="Times New Roman" panose="02020603050405020304" pitchFamily="18" charset="0"/>
                  <a:cs typeface="Times New Roman" panose="02020603050405020304" pitchFamily="18" charset="0"/>
                </a:rPr>
                <a:t>ЛИЧНЫЕ  КАБИНЕТЫ     </a:t>
              </a:r>
              <a:r>
                <a:rPr lang="ru-RU" altLang="ru-RU" b="1" u="sng">
                  <a:solidFill>
                    <a:srgbClr val="002060"/>
                  </a:solidFill>
                  <a:latin typeface="Times New Roman" panose="02020603050405020304" pitchFamily="18" charset="0"/>
                  <a:cs typeface="Times New Roman" panose="02020603050405020304" pitchFamily="18" charset="0"/>
                </a:rPr>
                <a:t>lk.fss.ru</a:t>
              </a:r>
              <a:r>
                <a:rPr lang="ru-RU" altLang="ru-RU" b="1">
                  <a:solidFill>
                    <a:srgbClr val="002060"/>
                  </a:solidFill>
                  <a:latin typeface="Times New Roman" panose="02020603050405020304" pitchFamily="18" charset="0"/>
                  <a:cs typeface="Times New Roman" panose="02020603050405020304" pitchFamily="18" charset="0"/>
                </a:rPr>
                <a:t> </a:t>
              </a:r>
            </a:p>
            <a:p>
              <a:pPr eaLnBrk="1" hangingPunct="1"/>
              <a:r>
                <a:rPr lang="ru-RU" altLang="ru-RU" sz="1600" b="1">
                  <a:solidFill>
                    <a:srgbClr val="FF0000"/>
                  </a:solidFill>
                  <a:latin typeface="Times New Roman" panose="02020603050405020304" pitchFamily="18" charset="0"/>
                  <a:cs typeface="Times New Roman" panose="02020603050405020304" pitchFamily="18" charset="0"/>
                </a:rPr>
                <a:t> </a:t>
              </a:r>
            </a:p>
          </p:txBody>
        </p:sp>
      </p:grpSp>
      <p:pic>
        <p:nvPicPr>
          <p:cNvPr id="6" name="Рисунок 5">
            <a:extLst>
              <a:ext uri="{FF2B5EF4-FFF2-40B4-BE49-F238E27FC236}">
                <a16:creationId xmlns="" xmlns:a16="http://schemas.microsoft.com/office/drawing/2014/main" id="{DCB0B1BD-484B-2C48-A07F-914E29F51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059197"/>
            <a:ext cx="7537140" cy="3477728"/>
          </a:xfrm>
          <a:prstGeom prst="rect">
            <a:avLst/>
          </a:prstGeom>
          <a:solidFill>
            <a:schemeClr val="bg1">
              <a:lumMod val="85000"/>
            </a:schemeClr>
          </a:solidFill>
          <a:ln w="57150">
            <a:solidFill>
              <a:schemeClr val="bg1">
                <a:lumMod val="50000"/>
              </a:schemeClr>
            </a:solidFill>
          </a:ln>
        </p:spPr>
      </p:pic>
      <p:sp>
        <p:nvSpPr>
          <p:cNvPr id="7" name="TextBox 6">
            <a:extLst>
              <a:ext uri="{FF2B5EF4-FFF2-40B4-BE49-F238E27FC236}">
                <a16:creationId xmlns="" xmlns:a16="http://schemas.microsoft.com/office/drawing/2014/main" id="{032B8BC4-4132-0848-A243-334F3B3CD057}"/>
              </a:ext>
            </a:extLst>
          </p:cNvPr>
          <p:cNvSpPr txBox="1"/>
          <p:nvPr/>
        </p:nvSpPr>
        <p:spPr>
          <a:xfrm>
            <a:off x="683569" y="4725144"/>
            <a:ext cx="7704856" cy="2062103"/>
          </a:xfrm>
          <a:prstGeom prst="rect">
            <a:avLst/>
          </a:prstGeom>
          <a:solidFill>
            <a:schemeClr val="bg1">
              <a:lumMod val="95000"/>
            </a:schemeClr>
          </a:solidFill>
        </p:spPr>
        <p:txBody>
          <a:bodyPr wrap="square" rtlCol="0">
            <a:spAutoFit/>
          </a:bodyPr>
          <a:lstStyle/>
          <a:p>
            <a:pPr algn="ctr"/>
            <a:r>
              <a:rPr lang="ru-RU" sz="1600" dirty="0">
                <a:solidFill>
                  <a:srgbClr val="002060"/>
                </a:solidFill>
                <a:latin typeface="Times New Roman" panose="02020603050405020304" pitchFamily="18" charset="0"/>
                <a:cs typeface="Times New Roman" panose="02020603050405020304" pitchFamily="18" charset="0"/>
              </a:rPr>
              <a:t>Личный кабинет страхователя размещен в интернете по адресу:</a:t>
            </a:r>
          </a:p>
          <a:p>
            <a:pPr algn="ctr"/>
            <a:r>
              <a:rPr lang="ru-RU" sz="1600" dirty="0">
                <a:solidFill>
                  <a:srgbClr val="002060"/>
                </a:solidFill>
                <a:latin typeface="Times New Roman" panose="02020603050405020304" pitchFamily="18" charset="0"/>
                <a:cs typeface="Times New Roman" panose="02020603050405020304" pitchFamily="18" charset="0"/>
              </a:rPr>
              <a:t> </a:t>
            </a:r>
            <a:r>
              <a:rPr lang="en" sz="16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https://cabinets.fss.ru/insurer/</a:t>
            </a:r>
            <a:r>
              <a:rPr lang="en" sz="1600" dirty="0">
                <a:solidFill>
                  <a:srgbClr val="002060"/>
                </a:solidFill>
                <a:latin typeface="Times New Roman" panose="02020603050405020304" pitchFamily="18" charset="0"/>
                <a:cs typeface="Times New Roman" panose="02020603050405020304" pitchFamily="18" charset="0"/>
              </a:rPr>
              <a:t> </a:t>
            </a:r>
            <a:endParaRPr lang="ru-RU" sz="1600" dirty="0">
              <a:solidFill>
                <a:srgbClr val="002060"/>
              </a:solidFill>
              <a:latin typeface="Times New Roman" panose="02020603050405020304" pitchFamily="18" charset="0"/>
              <a:cs typeface="Times New Roman" panose="02020603050405020304" pitchFamily="18" charset="0"/>
            </a:endParaRPr>
          </a:p>
          <a:p>
            <a:pPr algn="ctr"/>
            <a:endParaRPr lang="ru-RU" sz="1600" dirty="0">
              <a:solidFill>
                <a:srgbClr val="002060"/>
              </a:solidFill>
              <a:latin typeface="Times New Roman" panose="02020603050405020304" pitchFamily="18" charset="0"/>
              <a:cs typeface="Times New Roman" panose="02020603050405020304" pitchFamily="18" charset="0"/>
            </a:endParaRPr>
          </a:p>
          <a:p>
            <a:pPr algn="ctr"/>
            <a:r>
              <a:rPr lang="ru-RU" sz="1600" dirty="0">
                <a:solidFill>
                  <a:srgbClr val="002060"/>
                </a:solidFill>
                <a:latin typeface="Times New Roman" panose="02020603050405020304" pitchFamily="18" charset="0"/>
                <a:cs typeface="Times New Roman" panose="02020603050405020304" pitchFamily="18" charset="0"/>
              </a:rPr>
              <a:t>личный кабинет получателя </a:t>
            </a:r>
            <a:r>
              <a:rPr lang="ru-RU" sz="1600" dirty="0" smtClean="0">
                <a:solidFill>
                  <a:srgbClr val="002060"/>
                </a:solidFill>
                <a:latin typeface="Times New Roman" panose="02020603050405020304" pitchFamily="18" charset="0"/>
                <a:cs typeface="Times New Roman" panose="02020603050405020304" pitchFamily="18" charset="0"/>
              </a:rPr>
              <a:t>услуг (застрахованного) по </a:t>
            </a:r>
            <a:r>
              <a:rPr lang="ru-RU" sz="1600" dirty="0">
                <a:solidFill>
                  <a:srgbClr val="002060"/>
                </a:solidFill>
                <a:latin typeface="Times New Roman" panose="02020603050405020304" pitchFamily="18" charset="0"/>
                <a:cs typeface="Times New Roman" panose="02020603050405020304" pitchFamily="18" charset="0"/>
              </a:rPr>
              <a:t>адресу: </a:t>
            </a:r>
          </a:p>
          <a:p>
            <a:pPr algn="ctr"/>
            <a:r>
              <a:rPr lang="en" sz="1600" dirty="0">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https://lk.fss.ru/recipient/</a:t>
            </a:r>
            <a:r>
              <a:rPr lang="en" sz="1600" dirty="0">
                <a:solidFill>
                  <a:srgbClr val="002060"/>
                </a:solidFill>
                <a:latin typeface="Times New Roman" panose="02020603050405020304" pitchFamily="18" charset="0"/>
                <a:cs typeface="Times New Roman" panose="02020603050405020304" pitchFamily="18" charset="0"/>
              </a:rPr>
              <a:t> </a:t>
            </a:r>
            <a:endParaRPr lang="ru-RU" sz="1600" dirty="0">
              <a:solidFill>
                <a:srgbClr val="002060"/>
              </a:solidFill>
              <a:latin typeface="Times New Roman" panose="02020603050405020304" pitchFamily="18" charset="0"/>
              <a:cs typeface="Times New Roman" panose="02020603050405020304" pitchFamily="18" charset="0"/>
            </a:endParaRPr>
          </a:p>
          <a:p>
            <a:pPr algn="ctr"/>
            <a:endParaRPr lang="ru-RU" sz="1600" dirty="0">
              <a:solidFill>
                <a:srgbClr val="002060"/>
              </a:solidFill>
              <a:latin typeface="Times New Roman" panose="02020603050405020304" pitchFamily="18" charset="0"/>
              <a:cs typeface="Times New Roman" panose="02020603050405020304" pitchFamily="18" charset="0"/>
            </a:endParaRPr>
          </a:p>
          <a:p>
            <a:pPr algn="ctr"/>
            <a:r>
              <a:rPr lang="ru-RU" sz="1600" b="1" dirty="0">
                <a:solidFill>
                  <a:srgbClr val="FF0000"/>
                </a:solidFill>
                <a:latin typeface="Times New Roman" panose="02020603050405020304" pitchFamily="18" charset="0"/>
                <a:cs typeface="Times New Roman" panose="02020603050405020304" pitchFamily="18" charset="0"/>
              </a:rPr>
              <a:t>для доступа в личные кабинеты  используются те же логин и пароль, </a:t>
            </a:r>
          </a:p>
          <a:p>
            <a:pPr algn="ctr"/>
            <a:r>
              <a:rPr lang="ru-RU" sz="1600" b="1" dirty="0">
                <a:solidFill>
                  <a:srgbClr val="FF0000"/>
                </a:solidFill>
                <a:latin typeface="Times New Roman" panose="02020603050405020304" pitchFamily="18" charset="0"/>
                <a:cs typeface="Times New Roman" panose="02020603050405020304" pitchFamily="18" charset="0"/>
              </a:rPr>
              <a:t>что и для Единого портала </a:t>
            </a:r>
            <a:r>
              <a:rPr lang="ru-RU" sz="1600" b="1" dirty="0" err="1">
                <a:solidFill>
                  <a:srgbClr val="FF0000"/>
                </a:solidFill>
                <a:latin typeface="Times New Roman" panose="02020603050405020304" pitchFamily="18" charset="0"/>
                <a:cs typeface="Times New Roman" panose="02020603050405020304" pitchFamily="18" charset="0"/>
              </a:rPr>
              <a:t>госуслуг</a:t>
            </a:r>
            <a:endParaRPr lang="ru-RU"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98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Текст 2"/>
          <p:cNvSpPr>
            <a:spLocks noGrp="1"/>
          </p:cNvSpPr>
          <p:nvPr>
            <p:ph type="body" idx="1"/>
          </p:nvPr>
        </p:nvSpPr>
        <p:spPr>
          <a:xfrm>
            <a:off x="830263" y="730250"/>
            <a:ext cx="3351212" cy="576263"/>
          </a:xfrm>
        </p:spPr>
        <p:txBody>
          <a:bodyPr/>
          <a:lstStyle/>
          <a:p>
            <a:pPr algn="ctr">
              <a:lnSpc>
                <a:spcPct val="80000"/>
              </a:lnSpc>
            </a:pPr>
            <a:r>
              <a:rPr lang="ru-RU" altLang="ru-RU" sz="1200" u="sng">
                <a:solidFill>
                  <a:srgbClr val="FF0000"/>
                </a:solidFill>
                <a:latin typeface="Times New Roman" panose="02020603050405020304" pitchFamily="18" charset="0"/>
                <a:cs typeface="Times New Roman" panose="02020603050405020304" pitchFamily="18" charset="0"/>
              </a:rPr>
              <a:t>ПОЛУЧАТЕЛЯ СОЦИАЛЬНЫХ УСЛУГ </a:t>
            </a:r>
          </a:p>
        </p:txBody>
      </p:sp>
      <p:sp>
        <p:nvSpPr>
          <p:cNvPr id="30723" name="Текст 4"/>
          <p:cNvSpPr>
            <a:spLocks noGrp="1"/>
          </p:cNvSpPr>
          <p:nvPr>
            <p:ph type="body" sz="quarter" idx="3"/>
          </p:nvPr>
        </p:nvSpPr>
        <p:spPr>
          <a:xfrm>
            <a:off x="5292725" y="658813"/>
            <a:ext cx="2978150" cy="669925"/>
          </a:xfrm>
        </p:spPr>
        <p:txBody>
          <a:bodyPr/>
          <a:lstStyle/>
          <a:p>
            <a:pPr algn="ctr"/>
            <a:r>
              <a:rPr lang="ru-RU" altLang="ru-RU" sz="1200" u="sng">
                <a:solidFill>
                  <a:srgbClr val="FF0000"/>
                </a:solidFill>
                <a:latin typeface="Times New Roman" panose="02020603050405020304" pitchFamily="18" charset="0"/>
                <a:cs typeface="Times New Roman" panose="02020603050405020304" pitchFamily="18" charset="0"/>
              </a:rPr>
              <a:t>СТРАХОВАТЕЛЯ</a:t>
            </a:r>
          </a:p>
        </p:txBody>
      </p:sp>
      <p:grpSp>
        <p:nvGrpSpPr>
          <p:cNvPr id="30724" name="Группа 21"/>
          <p:cNvGrpSpPr>
            <a:grpSpLocks/>
          </p:cNvGrpSpPr>
          <p:nvPr/>
        </p:nvGrpSpPr>
        <p:grpSpPr bwMode="auto">
          <a:xfrm>
            <a:off x="0" y="128588"/>
            <a:ext cx="9144000" cy="785812"/>
            <a:chOff x="0" y="131763"/>
            <a:chExt cx="9144000" cy="785812"/>
          </a:xfrm>
        </p:grpSpPr>
        <p:sp>
          <p:nvSpPr>
            <p:cNvPr id="30758"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59"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0760"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61" name="Rectangle 2"/>
            <p:cNvSpPr>
              <a:spLocks noChangeArrowheads="1"/>
            </p:cNvSpPr>
            <p:nvPr/>
          </p:nvSpPr>
          <p:spPr bwMode="auto">
            <a:xfrm>
              <a:off x="1234121" y="333375"/>
              <a:ext cx="6669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r>
                <a:rPr lang="ru-RU" altLang="ru-RU" sz="1100" b="1" dirty="0">
                  <a:solidFill>
                    <a:srgbClr val="00549A"/>
                  </a:solidFill>
                  <a:latin typeface="Arial" panose="020B0604020202020204" pitchFamily="34" charset="0"/>
                </a:rPr>
                <a:t> </a:t>
              </a:r>
              <a:r>
                <a:rPr lang="ru-RU" altLang="ru-RU" sz="1600" b="1" dirty="0">
                  <a:solidFill>
                    <a:srgbClr val="FF0000"/>
                  </a:solidFill>
                  <a:latin typeface="Times New Roman" panose="02020603050405020304" pitchFamily="18" charset="0"/>
                  <a:cs typeface="Times New Roman" panose="02020603050405020304" pitchFamily="18" charset="0"/>
                </a:rPr>
                <a:t>ЛИЧНЫЕ  КАБИНЕТЫ     </a:t>
              </a:r>
              <a:r>
                <a:rPr lang="ru-RU" altLang="ru-RU" b="1" u="sng" dirty="0">
                  <a:solidFill>
                    <a:srgbClr val="002060"/>
                  </a:solidFill>
                  <a:latin typeface="Times New Roman" panose="02020603050405020304" pitchFamily="18" charset="0"/>
                  <a:cs typeface="Times New Roman" panose="02020603050405020304" pitchFamily="18" charset="0"/>
                </a:rPr>
                <a:t>lk.fss.ru</a:t>
              </a:r>
              <a:r>
                <a:rPr lang="ru-RU" altLang="ru-RU" b="1" dirty="0">
                  <a:solidFill>
                    <a:srgbClr val="002060"/>
                  </a:solidFill>
                  <a:latin typeface="Times New Roman" panose="02020603050405020304" pitchFamily="18" charset="0"/>
                  <a:cs typeface="Times New Roman" panose="02020603050405020304" pitchFamily="18" charset="0"/>
                </a:rPr>
                <a:t> </a:t>
              </a:r>
            </a:p>
            <a:p>
              <a:pPr eaLnBrk="1" hangingPunct="1"/>
              <a:r>
                <a:rPr lang="ru-RU" altLang="ru-RU" sz="1600" b="1" dirty="0">
                  <a:solidFill>
                    <a:srgbClr val="FF0000"/>
                  </a:solidFill>
                  <a:latin typeface="Times New Roman" panose="02020603050405020304" pitchFamily="18" charset="0"/>
                  <a:cs typeface="Times New Roman" panose="02020603050405020304" pitchFamily="18" charset="0"/>
                </a:rPr>
                <a:t> </a:t>
              </a:r>
            </a:p>
          </p:txBody>
        </p:sp>
      </p:grpSp>
      <p:sp>
        <p:nvSpPr>
          <p:cNvPr id="2" name="Овал 1">
            <a:extLst/>
          </p:cNvPr>
          <p:cNvSpPr/>
          <p:nvPr/>
        </p:nvSpPr>
        <p:spPr>
          <a:xfrm>
            <a:off x="171450" y="1587500"/>
            <a:ext cx="646113" cy="649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14" name="Овал 13">
            <a:extLst/>
          </p:cNvPr>
          <p:cNvSpPr/>
          <p:nvPr/>
        </p:nvSpPr>
        <p:spPr>
          <a:xfrm>
            <a:off x="171450" y="2293938"/>
            <a:ext cx="646113"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15" name="Овал 14">
            <a:extLst/>
          </p:cNvPr>
          <p:cNvSpPr/>
          <p:nvPr/>
        </p:nvSpPr>
        <p:spPr>
          <a:xfrm>
            <a:off x="171450" y="2998788"/>
            <a:ext cx="646113" cy="6492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16" name="Овал 15">
            <a:extLst/>
          </p:cNvPr>
          <p:cNvSpPr/>
          <p:nvPr/>
        </p:nvSpPr>
        <p:spPr>
          <a:xfrm>
            <a:off x="171450" y="3705225"/>
            <a:ext cx="646113"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17" name="Овал 16">
            <a:extLst/>
          </p:cNvPr>
          <p:cNvSpPr/>
          <p:nvPr/>
        </p:nvSpPr>
        <p:spPr>
          <a:xfrm>
            <a:off x="168275" y="4492625"/>
            <a:ext cx="647700" cy="649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18" name="Овал 17">
            <a:extLst/>
          </p:cNvPr>
          <p:cNvSpPr/>
          <p:nvPr/>
        </p:nvSpPr>
        <p:spPr>
          <a:xfrm>
            <a:off x="168275" y="5211763"/>
            <a:ext cx="647700"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19" name="Овал 18">
            <a:extLst/>
          </p:cNvPr>
          <p:cNvSpPr/>
          <p:nvPr/>
        </p:nvSpPr>
        <p:spPr>
          <a:xfrm>
            <a:off x="168275" y="6013450"/>
            <a:ext cx="647700"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30732" name="Прямоугольник 3"/>
          <p:cNvSpPr>
            <a:spLocks noChangeArrowheads="1"/>
          </p:cNvSpPr>
          <p:nvPr/>
        </p:nvSpPr>
        <p:spPr bwMode="auto">
          <a:xfrm>
            <a:off x="965200" y="1552575"/>
            <a:ext cx="231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Информация по ЭЛН</a:t>
            </a:r>
          </a:p>
          <a:p>
            <a:pPr>
              <a:buFontTx/>
              <a:buChar char="-"/>
            </a:pPr>
            <a:r>
              <a:rPr lang="ru-RU" altLang="ru-RU" sz="1200">
                <a:solidFill>
                  <a:schemeClr val="tx2"/>
                </a:solidFill>
                <a:latin typeface="Times New Roman" panose="02020603050405020304" pitchFamily="18" charset="0"/>
                <a:cs typeface="Times New Roman" panose="02020603050405020304" pitchFamily="18" charset="0"/>
              </a:rPr>
              <a:t>поиск ЭЛН по критериям</a:t>
            </a:r>
          </a:p>
          <a:p>
            <a:pPr>
              <a:buFontTx/>
              <a:buChar char="-"/>
            </a:pPr>
            <a:r>
              <a:rPr lang="ru-RU" altLang="ru-RU" sz="1200">
                <a:solidFill>
                  <a:schemeClr val="tx2"/>
                </a:solidFill>
                <a:latin typeface="Times New Roman" panose="02020603050405020304" pitchFamily="18" charset="0"/>
                <a:cs typeface="Times New Roman" panose="02020603050405020304" pitchFamily="18" charset="0"/>
              </a:rPr>
              <a:t>просмотр и печать ЭЛН</a:t>
            </a:r>
          </a:p>
        </p:txBody>
      </p:sp>
      <p:sp>
        <p:nvSpPr>
          <p:cNvPr id="30733" name="Прямоугольник 4"/>
          <p:cNvSpPr>
            <a:spLocks noChangeArrowheads="1"/>
          </p:cNvSpPr>
          <p:nvPr/>
        </p:nvSpPr>
        <p:spPr bwMode="auto">
          <a:xfrm>
            <a:off x="946150" y="2293938"/>
            <a:ext cx="3230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Информация по пособиям и выплатам</a:t>
            </a:r>
          </a:p>
          <a:p>
            <a:pPr>
              <a:buFontTx/>
              <a:buChar char="-"/>
            </a:pPr>
            <a:r>
              <a:rPr lang="ru-RU" altLang="ru-RU" sz="1200">
                <a:solidFill>
                  <a:schemeClr val="tx2"/>
                </a:solidFill>
                <a:latin typeface="Times New Roman" panose="02020603050405020304" pitchFamily="18" charset="0"/>
                <a:cs typeface="Times New Roman" panose="02020603050405020304" pitchFamily="18" charset="0"/>
              </a:rPr>
              <a:t>просмотр начисленных пособий, в том числе по проекту «Прямые выплаты»</a:t>
            </a:r>
          </a:p>
        </p:txBody>
      </p:sp>
      <p:sp>
        <p:nvSpPr>
          <p:cNvPr id="30734" name="Прямоугольник 5"/>
          <p:cNvSpPr>
            <a:spLocks noChangeArrowheads="1"/>
          </p:cNvSpPr>
          <p:nvPr/>
        </p:nvSpPr>
        <p:spPr bwMode="auto">
          <a:xfrm>
            <a:off x="941388" y="3016250"/>
            <a:ext cx="314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Информация по ПРП</a:t>
            </a:r>
          </a:p>
          <a:p>
            <a:pPr>
              <a:buFontTx/>
              <a:buChar char="-"/>
            </a:pPr>
            <a:r>
              <a:rPr lang="ru-RU" altLang="ru-RU" sz="1200">
                <a:solidFill>
                  <a:schemeClr val="tx2"/>
                </a:solidFill>
                <a:latin typeface="Times New Roman" panose="02020603050405020304" pitchFamily="18" charset="0"/>
                <a:cs typeface="Times New Roman" panose="02020603050405020304" pitchFamily="18" charset="0"/>
              </a:rPr>
              <a:t>просмотр сведений по программам реабилитации пострадавшего на проиводстве  </a:t>
            </a:r>
            <a:endParaRPr lang="ru-RU" altLang="ru-RU" sz="1200" b="1">
              <a:solidFill>
                <a:schemeClr val="tx2"/>
              </a:solidFill>
              <a:latin typeface="Times New Roman" panose="02020603050405020304" pitchFamily="18" charset="0"/>
              <a:cs typeface="Times New Roman" panose="02020603050405020304" pitchFamily="18" charset="0"/>
            </a:endParaRPr>
          </a:p>
        </p:txBody>
      </p:sp>
      <p:sp>
        <p:nvSpPr>
          <p:cNvPr id="30735" name="Прямоугольник 12"/>
          <p:cNvSpPr>
            <a:spLocks noChangeArrowheads="1"/>
          </p:cNvSpPr>
          <p:nvPr/>
        </p:nvSpPr>
        <p:spPr bwMode="auto">
          <a:xfrm>
            <a:off x="919163" y="3662363"/>
            <a:ext cx="3151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Сведения по ТСР и СКЛ</a:t>
            </a:r>
          </a:p>
          <a:p>
            <a:pPr>
              <a:buFontTx/>
              <a:buChar char="-"/>
            </a:pPr>
            <a:r>
              <a:rPr lang="ru-RU" altLang="ru-RU" sz="1200">
                <a:solidFill>
                  <a:schemeClr val="tx2"/>
                </a:solidFill>
                <a:latin typeface="Times New Roman" panose="02020603050405020304" pitchFamily="18" charset="0"/>
                <a:cs typeface="Times New Roman" panose="02020603050405020304" pitchFamily="18" charset="0"/>
              </a:rPr>
              <a:t>просмотр сведений по индивидуальным программам реабилитации и абилитации (ИПРА)</a:t>
            </a:r>
          </a:p>
        </p:txBody>
      </p:sp>
      <p:sp>
        <p:nvSpPr>
          <p:cNvPr id="30736" name="Прямоугольник 19"/>
          <p:cNvSpPr>
            <a:spLocks noChangeArrowheads="1"/>
          </p:cNvSpPr>
          <p:nvPr/>
        </p:nvSpPr>
        <p:spPr bwMode="auto">
          <a:xfrm>
            <a:off x="936625" y="4456113"/>
            <a:ext cx="3240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Сведения по несчастным случаям и профзаболеваниям</a:t>
            </a:r>
          </a:p>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a:t>
            </a:r>
            <a:r>
              <a:rPr lang="ru-RU" altLang="ru-RU" sz="1200">
                <a:solidFill>
                  <a:schemeClr val="tx2"/>
                </a:solidFill>
                <a:latin typeface="Times New Roman" panose="02020603050405020304" pitchFamily="18" charset="0"/>
                <a:cs typeface="Times New Roman" panose="02020603050405020304" pitchFamily="18" charset="0"/>
              </a:rPr>
              <a:t>возмещение по несчастным случаям и профзаболеваниям</a:t>
            </a:r>
            <a:endParaRPr lang="ru-RU" altLang="ru-RU" sz="1200">
              <a:solidFill>
                <a:schemeClr val="tx2"/>
              </a:solidFill>
              <a:cs typeface="Times New Roman" panose="02020603050405020304" pitchFamily="18" charset="0"/>
            </a:endParaRPr>
          </a:p>
        </p:txBody>
      </p:sp>
      <p:sp>
        <p:nvSpPr>
          <p:cNvPr id="30737" name="Прямоугольник 20"/>
          <p:cNvSpPr>
            <a:spLocks noChangeArrowheads="1"/>
          </p:cNvSpPr>
          <p:nvPr/>
        </p:nvSpPr>
        <p:spPr bwMode="auto">
          <a:xfrm>
            <a:off x="965200" y="5397500"/>
            <a:ext cx="170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Калькулятор пособий</a:t>
            </a:r>
          </a:p>
        </p:txBody>
      </p:sp>
      <p:sp>
        <p:nvSpPr>
          <p:cNvPr id="30738" name="Прямоугольник 21"/>
          <p:cNvSpPr>
            <a:spLocks noChangeArrowheads="1"/>
          </p:cNvSpPr>
          <p:nvPr/>
        </p:nvSpPr>
        <p:spPr bwMode="auto">
          <a:xfrm>
            <a:off x="965200" y="6188075"/>
            <a:ext cx="2019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Создание запросов в Фонд</a:t>
            </a:r>
          </a:p>
        </p:txBody>
      </p:sp>
      <p:pic>
        <p:nvPicPr>
          <p:cNvPr id="30739" name="Рисунок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3" y="1706563"/>
            <a:ext cx="4556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6" descr="C:\Users\Burlakova_AV\Desktop\283d317f0144d8e642cf0a336a818353-transport-vector-ico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3825875"/>
            <a:ext cx="3952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Рисунок 24"/>
          <p:cNvPicPr>
            <a:picLocks noChangeAspect="1"/>
          </p:cNvPicPr>
          <p:nvPr/>
        </p:nvPicPr>
        <p:blipFill>
          <a:blip r:embed="rId5">
            <a:extLst>
              <a:ext uri="{28A0092B-C50C-407E-A947-70E740481C1C}">
                <a14:useLocalDpi xmlns:a14="http://schemas.microsoft.com/office/drawing/2010/main" val="0"/>
              </a:ext>
            </a:extLst>
          </a:blip>
          <a:srcRect l="10626" t="6880" r="9052" b="18449"/>
          <a:stretch>
            <a:fillRect/>
          </a:stretch>
        </p:blipFill>
        <p:spPr bwMode="auto">
          <a:xfrm>
            <a:off x="265113" y="4660900"/>
            <a:ext cx="4556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Рисунок 25"/>
          <p:cNvPicPr>
            <a:picLocks noChangeAspect="1"/>
          </p:cNvPicPr>
          <p:nvPr/>
        </p:nvPicPr>
        <p:blipFill>
          <a:blip r:embed="rId6">
            <a:extLst>
              <a:ext uri="{28A0092B-C50C-407E-A947-70E740481C1C}">
                <a14:useLocalDpi xmlns:a14="http://schemas.microsoft.com/office/drawing/2010/main" val="0"/>
              </a:ext>
            </a:extLst>
          </a:blip>
          <a:srcRect l="29482" t="12201" r="29482" b="12201"/>
          <a:stretch>
            <a:fillRect/>
          </a:stretch>
        </p:blipFill>
        <p:spPr bwMode="auto">
          <a:xfrm>
            <a:off x="307975" y="5367338"/>
            <a:ext cx="3079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Рисунок 26"/>
          <p:cNvPicPr>
            <a:picLocks noChangeAspect="1"/>
          </p:cNvPicPr>
          <p:nvPr/>
        </p:nvPicPr>
        <p:blipFill>
          <a:blip r:embed="rId7">
            <a:extLst>
              <a:ext uri="{28A0092B-C50C-407E-A947-70E740481C1C}">
                <a14:useLocalDpi xmlns:a14="http://schemas.microsoft.com/office/drawing/2010/main" val="0"/>
              </a:ext>
            </a:extLst>
          </a:blip>
          <a:srcRect l="11653" t="19322" r="8366" b="12749"/>
          <a:stretch>
            <a:fillRect/>
          </a:stretch>
        </p:blipFill>
        <p:spPr bwMode="auto">
          <a:xfrm>
            <a:off x="239713" y="2433638"/>
            <a:ext cx="4857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Рисунок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9400" y="3098800"/>
            <a:ext cx="4413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Рисунок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9400" y="6124575"/>
            <a:ext cx="4032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Овал 30">
            <a:extLst/>
          </p:cNvPr>
          <p:cNvSpPr/>
          <p:nvPr/>
        </p:nvSpPr>
        <p:spPr>
          <a:xfrm>
            <a:off x="4176713" y="1584325"/>
            <a:ext cx="1008062" cy="100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37" name="Овал 36">
            <a:extLst/>
          </p:cNvPr>
          <p:cNvSpPr/>
          <p:nvPr/>
        </p:nvSpPr>
        <p:spPr>
          <a:xfrm>
            <a:off x="4144963" y="3203575"/>
            <a:ext cx="1008062" cy="100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38" name="Овал 37">
            <a:extLst/>
          </p:cNvPr>
          <p:cNvSpPr/>
          <p:nvPr/>
        </p:nvSpPr>
        <p:spPr>
          <a:xfrm>
            <a:off x="4191000" y="4508500"/>
            <a:ext cx="1008063" cy="100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sp>
        <p:nvSpPr>
          <p:cNvPr id="39" name="Овал 38">
            <a:extLst/>
          </p:cNvPr>
          <p:cNvSpPr/>
          <p:nvPr/>
        </p:nvSpPr>
        <p:spPr>
          <a:xfrm>
            <a:off x="4200525" y="5659438"/>
            <a:ext cx="1008063" cy="10017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ru-RU" altLang="ru-RU">
              <a:solidFill>
                <a:srgbClr val="FFFFFF"/>
              </a:solidFill>
            </a:endParaRPr>
          </a:p>
        </p:txBody>
      </p:sp>
      <p:pic>
        <p:nvPicPr>
          <p:cNvPr id="30750" name="Рисунок 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44988" y="1779588"/>
            <a:ext cx="6397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Прямоугольник 21503"/>
          <p:cNvSpPr>
            <a:spLocks noChangeArrowheads="1"/>
          </p:cNvSpPr>
          <p:nvPr/>
        </p:nvSpPr>
        <p:spPr bwMode="auto">
          <a:xfrm>
            <a:off x="5218113" y="1570038"/>
            <a:ext cx="377825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Работа с ЭЛН </a:t>
            </a:r>
          </a:p>
          <a:p>
            <a:pPr algn="just">
              <a:lnSpc>
                <a:spcPct val="90000"/>
              </a:lnSpc>
              <a:buFont typeface="Arial" panose="020B0604020202020204" pitchFamily="34" charset="0"/>
              <a:buNone/>
            </a:pPr>
            <a:r>
              <a:rPr lang="ru-RU" altLang="ru-RU" sz="1200">
                <a:solidFill>
                  <a:schemeClr val="tx2"/>
                </a:solidFill>
                <a:latin typeface="Times New Roman" panose="02020603050405020304" pitchFamily="18" charset="0"/>
                <a:cs typeface="Times New Roman" panose="02020603050405020304" pitchFamily="18" charset="0"/>
              </a:rPr>
              <a:t>-получение данных электронного листка нетрудоспособности, просмотр и печать ЭЛН;</a:t>
            </a:r>
          </a:p>
          <a:p>
            <a:pPr algn="just">
              <a:lnSpc>
                <a:spcPct val="90000"/>
              </a:lnSpc>
              <a:buFont typeface="Arial" panose="020B0604020202020204" pitchFamily="34" charset="0"/>
              <a:buNone/>
            </a:pPr>
            <a:r>
              <a:rPr lang="ru-RU" altLang="ru-RU" sz="1200">
                <a:solidFill>
                  <a:schemeClr val="tx2"/>
                </a:solidFill>
                <a:latin typeface="Times New Roman" panose="02020603050405020304" pitchFamily="18" charset="0"/>
                <a:cs typeface="Times New Roman" panose="02020603050405020304" pitchFamily="18" charset="0"/>
              </a:rPr>
              <a:t>-ввод сведений в ЭЛН с применением УКЭП</a:t>
            </a:r>
          </a:p>
          <a:p>
            <a:pPr algn="just">
              <a:lnSpc>
                <a:spcPct val="90000"/>
              </a:lnSpc>
              <a:buFontTx/>
              <a:buChar char="-"/>
            </a:pPr>
            <a:r>
              <a:rPr lang="ru-RU" altLang="ru-RU" sz="1200">
                <a:solidFill>
                  <a:schemeClr val="tx2"/>
                </a:solidFill>
                <a:latin typeface="Times New Roman" panose="02020603050405020304" pitchFamily="18" charset="0"/>
                <a:cs typeface="Times New Roman" panose="02020603050405020304" pitchFamily="18" charset="0"/>
              </a:rPr>
              <a:t>возможность экспортировать ЭЛН в xml-формате для последующей обработки данных по созданию реестров для ФСС</a:t>
            </a:r>
          </a:p>
        </p:txBody>
      </p:sp>
      <p:sp>
        <p:nvSpPr>
          <p:cNvPr id="30752" name="Прямоугольник 21504"/>
          <p:cNvSpPr>
            <a:spLocks noChangeArrowheads="1"/>
          </p:cNvSpPr>
          <p:nvPr/>
        </p:nvSpPr>
        <p:spPr bwMode="auto">
          <a:xfrm>
            <a:off x="5184775" y="2916238"/>
            <a:ext cx="37449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buFont typeface="Arial" panose="020B0604020202020204" pitchFamily="34" charset="0"/>
              <a:buNone/>
            </a:pPr>
            <a:r>
              <a:rPr lang="ru-RU" altLang="ru-RU" sz="1200" b="1">
                <a:solidFill>
                  <a:schemeClr val="tx2"/>
                </a:solidFill>
                <a:latin typeface="Times New Roman" panose="02020603050405020304" pitchFamily="18" charset="0"/>
                <a:cs typeface="Times New Roman" panose="02020603050405020304" pitchFamily="18" charset="0"/>
              </a:rPr>
              <a:t>Сведения по реестрам и пособиям</a:t>
            </a:r>
          </a:p>
          <a:p>
            <a:pPr algn="just">
              <a:lnSpc>
                <a:spcPct val="90000"/>
              </a:lnSpc>
              <a:buFont typeface="Arial" panose="020B0604020202020204" pitchFamily="34" charset="0"/>
              <a:buNone/>
            </a:pPr>
            <a:r>
              <a:rPr lang="ru-RU" altLang="ru-RU" sz="1200">
                <a:solidFill>
                  <a:schemeClr val="tx2"/>
                </a:solidFill>
                <a:latin typeface="Times New Roman" panose="02020603050405020304" pitchFamily="18" charset="0"/>
                <a:cs typeface="Times New Roman" panose="02020603050405020304" pitchFamily="18" charset="0"/>
              </a:rPr>
              <a:t>-поиск и просмотр реестров ЭЛН по наименованию, дате, статусу; просмотр пособий по ФИО, СНИЛС, статусу в рамках «прямых выплат»</a:t>
            </a:r>
          </a:p>
          <a:p>
            <a:pPr algn="just">
              <a:lnSpc>
                <a:spcPct val="90000"/>
              </a:lnSpc>
              <a:buFont typeface="Arial" panose="020B0604020202020204" pitchFamily="34" charset="0"/>
              <a:buNone/>
            </a:pPr>
            <a:r>
              <a:rPr lang="ru-RU" altLang="ru-RU" sz="1200">
                <a:solidFill>
                  <a:schemeClr val="tx2"/>
                </a:solidFill>
                <a:latin typeface="Times New Roman" panose="02020603050405020304" pitchFamily="18" charset="0"/>
                <a:cs typeface="Times New Roman" panose="02020603050405020304" pitchFamily="18" charset="0"/>
              </a:rPr>
              <a:t>-доступ к журналу обмена данными между страхователем и ФСС, запись на приём в отделение ФСС и создание обращений в ФСС</a:t>
            </a:r>
          </a:p>
        </p:txBody>
      </p:sp>
      <p:sp>
        <p:nvSpPr>
          <p:cNvPr id="30753" name="Прямоугольник 21510"/>
          <p:cNvSpPr>
            <a:spLocks noChangeArrowheads="1"/>
          </p:cNvSpPr>
          <p:nvPr/>
        </p:nvSpPr>
        <p:spPr bwMode="auto">
          <a:xfrm>
            <a:off x="5197475" y="4537075"/>
            <a:ext cx="3678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pPr>
            <a:r>
              <a:rPr lang="ru-RU" altLang="ru-RU" sz="1200" b="1">
                <a:solidFill>
                  <a:schemeClr val="tx2"/>
                </a:solidFill>
                <a:latin typeface="Times New Roman" panose="02020603050405020304" pitchFamily="18" charset="0"/>
                <a:cs typeface="Times New Roman" panose="02020603050405020304" pitchFamily="18" charset="0"/>
              </a:rPr>
              <a:t>Информация по несчастным случаям и профзаболеваниям</a:t>
            </a:r>
          </a:p>
          <a:p>
            <a:pPr algn="just">
              <a:lnSpc>
                <a:spcPct val="90000"/>
              </a:lnSpc>
              <a:buFontTx/>
              <a:buChar char="-"/>
            </a:pPr>
            <a:r>
              <a:rPr lang="ru-RU" altLang="ru-RU" sz="1200">
                <a:solidFill>
                  <a:schemeClr val="tx2"/>
                </a:solidFill>
                <a:latin typeface="Times New Roman" panose="02020603050405020304" pitchFamily="18" charset="0"/>
                <a:cs typeface="Times New Roman" panose="02020603050405020304" pitchFamily="18" charset="0"/>
              </a:rPr>
              <a:t>сведения о пострадавших в результате несчастных случаев на производстве и профессиональных заболеваниях</a:t>
            </a:r>
          </a:p>
        </p:txBody>
      </p:sp>
      <p:sp>
        <p:nvSpPr>
          <p:cNvPr id="30754" name="Прямоугольник 21511"/>
          <p:cNvSpPr>
            <a:spLocks noChangeArrowheads="1"/>
          </p:cNvSpPr>
          <p:nvPr/>
        </p:nvSpPr>
        <p:spPr bwMode="auto">
          <a:xfrm>
            <a:off x="5218113" y="5778500"/>
            <a:ext cx="37163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pPr>
            <a:r>
              <a:rPr lang="ru-RU" altLang="ru-RU" sz="1200" b="1">
                <a:solidFill>
                  <a:schemeClr val="tx2"/>
                </a:solidFill>
                <a:latin typeface="Times New Roman" panose="02020603050405020304" pitchFamily="18" charset="0"/>
                <a:cs typeface="Times New Roman" panose="02020603050405020304" pitchFamily="18" charset="0"/>
              </a:rPr>
              <a:t>Взаимодействие с ФСС посредством запросов</a:t>
            </a:r>
          </a:p>
          <a:p>
            <a:pPr algn="just">
              <a:lnSpc>
                <a:spcPct val="90000"/>
              </a:lnSpc>
            </a:pPr>
            <a:r>
              <a:rPr lang="ru-RU" altLang="ru-RU" sz="1200" b="1">
                <a:solidFill>
                  <a:schemeClr val="tx2"/>
                </a:solidFill>
                <a:latin typeface="Times New Roman" panose="02020603050405020304" pitchFamily="18" charset="0"/>
                <a:cs typeface="Times New Roman" panose="02020603050405020304" pitchFamily="18" charset="0"/>
              </a:rPr>
              <a:t>-</a:t>
            </a:r>
            <a:r>
              <a:rPr lang="ru-RU" altLang="ru-RU" sz="1200">
                <a:solidFill>
                  <a:schemeClr val="tx2"/>
                </a:solidFill>
                <a:latin typeface="Times New Roman" panose="02020603050405020304" pitchFamily="18" charset="0"/>
                <a:cs typeface="Times New Roman" panose="02020603050405020304" pitchFamily="18" charset="0"/>
              </a:rPr>
              <a:t>формирование запросов в ФСС, возможность поиска по номеру, теме, статусу, дате поданного запроса</a:t>
            </a:r>
          </a:p>
        </p:txBody>
      </p:sp>
      <p:pic>
        <p:nvPicPr>
          <p:cNvPr id="30755" name="Рисунок 44"/>
          <p:cNvPicPr>
            <a:picLocks noChangeAspect="1"/>
          </p:cNvPicPr>
          <p:nvPr/>
        </p:nvPicPr>
        <p:blipFill>
          <a:blip r:embed="rId11">
            <a:extLst>
              <a:ext uri="{28A0092B-C50C-407E-A947-70E740481C1C}">
                <a14:useLocalDpi xmlns:a14="http://schemas.microsoft.com/office/drawing/2010/main" val="0"/>
              </a:ext>
            </a:extLst>
          </a:blip>
          <a:srcRect l="10626" t="6880" r="9052" b="18449"/>
          <a:stretch>
            <a:fillRect/>
          </a:stretch>
        </p:blipFill>
        <p:spPr bwMode="auto">
          <a:xfrm>
            <a:off x="4379913" y="4740275"/>
            <a:ext cx="6572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Рисунок 4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79913" y="5870575"/>
            <a:ext cx="5953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Рисунок 4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40225" y="3325813"/>
            <a:ext cx="6350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86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Овал 34"/>
          <p:cNvSpPr/>
          <p:nvPr/>
        </p:nvSpPr>
        <p:spPr>
          <a:xfrm>
            <a:off x="7256463" y="1966913"/>
            <a:ext cx="1549400" cy="149225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4339" name="TextBox 36"/>
          <p:cNvSpPr txBox="1">
            <a:spLocks noChangeArrowheads="1"/>
          </p:cNvSpPr>
          <p:nvPr/>
        </p:nvSpPr>
        <p:spPr bwMode="auto">
          <a:xfrm>
            <a:off x="3984625" y="4689475"/>
            <a:ext cx="165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НПА в сфере </a:t>
            </a:r>
          </a:p>
          <a:p>
            <a:pPr algn="ctr"/>
            <a:r>
              <a:rPr lang="ru-RU" altLang="ru-RU" sz="1400" dirty="0">
                <a:solidFill>
                  <a:srgbClr val="002060"/>
                </a:solidFill>
                <a:latin typeface="Times New Roman" panose="02020603050405020304" pitchFamily="18" charset="0"/>
                <a:cs typeface="Times New Roman" panose="02020603050405020304" pitchFamily="18" charset="0"/>
              </a:rPr>
              <a:t> ОСС</a:t>
            </a:r>
          </a:p>
        </p:txBody>
      </p:sp>
      <p:sp>
        <p:nvSpPr>
          <p:cNvPr id="14340" name="Прямоугольник 37"/>
          <p:cNvSpPr>
            <a:spLocks noChangeArrowheads="1"/>
          </p:cNvSpPr>
          <p:nvPr/>
        </p:nvSpPr>
        <p:spPr bwMode="auto">
          <a:xfrm>
            <a:off x="28575" y="5541963"/>
            <a:ext cx="1692276"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регистрация и снятие с регистрационного учета страхователей</a:t>
            </a:r>
          </a:p>
          <a:p>
            <a:pPr algn="ctr"/>
            <a:endParaRPr lang="ru-RU" altLang="ru-RU" sz="1400" b="1" dirty="0">
              <a:solidFill>
                <a:srgbClr val="002060"/>
              </a:solidFill>
              <a:latin typeface="Times New Roman" panose="02020603050405020304" pitchFamily="18" charset="0"/>
              <a:cs typeface="Times New Roman" panose="02020603050405020304" pitchFamily="18" charset="0"/>
            </a:endParaRPr>
          </a:p>
        </p:txBody>
      </p:sp>
      <p:sp>
        <p:nvSpPr>
          <p:cNvPr id="14341" name="TextBox 39"/>
          <p:cNvSpPr txBox="1">
            <a:spLocks noChangeArrowheads="1"/>
          </p:cNvSpPr>
          <p:nvPr/>
        </p:nvSpPr>
        <p:spPr bwMode="auto">
          <a:xfrm>
            <a:off x="1412875" y="4659313"/>
            <a:ext cx="16240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новеллы законодательства об ОСС</a:t>
            </a:r>
          </a:p>
        </p:txBody>
      </p:sp>
      <p:sp>
        <p:nvSpPr>
          <p:cNvPr id="14342" name="Прямоугольник 1"/>
          <p:cNvSpPr>
            <a:spLocks noChangeArrowheads="1"/>
          </p:cNvSpPr>
          <p:nvPr/>
        </p:nvSpPr>
        <p:spPr bwMode="auto">
          <a:xfrm>
            <a:off x="1026883" y="205175"/>
            <a:ext cx="10369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ru-RU" altLang="ru-RU" sz="1600" b="1" dirty="0">
                <a:solidFill>
                  <a:srgbClr val="FF0000"/>
                </a:solidFill>
                <a:latin typeface="Times New Roman" panose="02020603050405020304" pitchFamily="18" charset="0"/>
                <a:cs typeface="Times New Roman" panose="02020603050405020304" pitchFamily="18" charset="0"/>
              </a:rPr>
              <a:t>ПРОЕКТ  «ИНФОРМИРОВАНИЕ </a:t>
            </a:r>
            <a:r>
              <a:rPr lang="ru-RU" altLang="ru-RU" sz="1600" b="1" dirty="0" smtClean="0">
                <a:solidFill>
                  <a:srgbClr val="FF0000"/>
                </a:solidFill>
                <a:latin typeface="Times New Roman" panose="02020603050405020304" pitchFamily="18" charset="0"/>
                <a:cs typeface="Times New Roman" panose="02020603050405020304" pitchFamily="18" charset="0"/>
              </a:rPr>
              <a:t>СТРАХОВАТЕЛЕЙ ПО ЭЛЕКТРОННОЙ </a:t>
            </a:r>
            <a:r>
              <a:rPr lang="ru-RU" altLang="ru-RU" sz="1600" b="1" dirty="0">
                <a:solidFill>
                  <a:srgbClr val="FF0000"/>
                </a:solidFill>
                <a:latin typeface="Times New Roman" panose="02020603050405020304" pitchFamily="18" charset="0"/>
                <a:cs typeface="Times New Roman" panose="02020603050405020304" pitchFamily="18" charset="0"/>
              </a:rPr>
              <a:t>ПОЧТЕ»</a:t>
            </a:r>
          </a:p>
        </p:txBody>
      </p:sp>
      <p:sp>
        <p:nvSpPr>
          <p:cNvPr id="14343" name="Прямоугольник 1"/>
          <p:cNvSpPr>
            <a:spLocks noChangeArrowheads="1"/>
          </p:cNvSpPr>
          <p:nvPr/>
        </p:nvSpPr>
        <p:spPr bwMode="auto">
          <a:xfrm rot="10800000" flipV="1">
            <a:off x="6948488" y="1223963"/>
            <a:ext cx="197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ru-RU" altLang="ru-RU" sz="2000">
              <a:solidFill>
                <a:srgbClr val="FF0000"/>
              </a:solidFill>
              <a:latin typeface="Times New Roman" panose="02020603050405020304" pitchFamily="18" charset="0"/>
              <a:cs typeface="Times New Roman" panose="02020603050405020304" pitchFamily="18" charset="0"/>
            </a:endParaRPr>
          </a:p>
        </p:txBody>
      </p:sp>
      <p:grpSp>
        <p:nvGrpSpPr>
          <p:cNvPr id="14345" name="Группа 16"/>
          <p:cNvGrpSpPr>
            <a:grpSpLocks/>
          </p:cNvGrpSpPr>
          <p:nvPr/>
        </p:nvGrpSpPr>
        <p:grpSpPr bwMode="auto">
          <a:xfrm>
            <a:off x="0" y="131763"/>
            <a:ext cx="9144000" cy="785812"/>
            <a:chOff x="0" y="131763"/>
            <a:chExt cx="9144000" cy="785812"/>
          </a:xfrm>
        </p:grpSpPr>
        <p:sp>
          <p:nvSpPr>
            <p:cNvPr id="14379"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14380"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pic>
          <p:nvPicPr>
            <p:cNvPr id="14381" name="Picture 2" descr="Logo1_color_CMYK"/>
            <p:cNvPicPr>
              <a:picLocks noChangeAspect="1" noChangeArrowheads="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Овал 28"/>
          <p:cNvSpPr/>
          <p:nvPr/>
        </p:nvSpPr>
        <p:spPr>
          <a:xfrm>
            <a:off x="260350" y="2103438"/>
            <a:ext cx="1549400" cy="149225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4347" name="Picture 2" descr="Logo1_color_CMYK"/>
          <p:cNvPicPr>
            <a:picLocks noChangeAspect="1" noChangeArrowheads="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547402" y="2383344"/>
            <a:ext cx="1060450" cy="947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8" name="TextBox 14"/>
          <p:cNvSpPr txBox="1">
            <a:spLocks noChangeArrowheads="1"/>
          </p:cNvSpPr>
          <p:nvPr/>
        </p:nvSpPr>
        <p:spPr bwMode="auto">
          <a:xfrm>
            <a:off x="298322" y="3622113"/>
            <a:ext cx="1566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200" b="1" dirty="0">
                <a:solidFill>
                  <a:srgbClr val="FF0000"/>
                </a:solidFill>
                <a:latin typeface="Times New Roman" panose="02020603050405020304" pitchFamily="18" charset="0"/>
                <a:cs typeface="Times New Roman" panose="02020603050405020304" pitchFamily="18" charset="0"/>
              </a:rPr>
              <a:t>ИРО ФСС РФ </a:t>
            </a:r>
          </a:p>
        </p:txBody>
      </p:sp>
      <p:pic>
        <p:nvPicPr>
          <p:cNvPr id="14349" name="Рисунок 3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950" y="2132013"/>
            <a:ext cx="114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Box 3"/>
          <p:cNvSpPr txBox="1">
            <a:spLocks noChangeArrowheads="1"/>
          </p:cNvSpPr>
          <p:nvPr/>
        </p:nvSpPr>
        <p:spPr bwMode="auto">
          <a:xfrm>
            <a:off x="7451725" y="3484563"/>
            <a:ext cx="1425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ru-RU" altLang="ru-RU" sz="1200" b="1" dirty="0">
                <a:solidFill>
                  <a:srgbClr val="FF0000"/>
                </a:solidFill>
                <a:latin typeface="Times New Roman" panose="02020603050405020304" pitchFamily="18" charset="0"/>
                <a:cs typeface="Times New Roman" panose="02020603050405020304" pitchFamily="18" charset="0"/>
              </a:rPr>
              <a:t>РАБОТОДАТЕЛЬ</a:t>
            </a:r>
          </a:p>
        </p:txBody>
      </p:sp>
      <p:sp>
        <p:nvSpPr>
          <p:cNvPr id="14351" name="Прямоугольник 37"/>
          <p:cNvSpPr>
            <a:spLocks noChangeArrowheads="1"/>
          </p:cNvSpPr>
          <p:nvPr/>
        </p:nvSpPr>
        <p:spPr bwMode="auto">
          <a:xfrm>
            <a:off x="2678113" y="5711021"/>
            <a:ext cx="1841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сроки сдачи отчетности и уплаты страховых взносов</a:t>
            </a:r>
          </a:p>
          <a:p>
            <a:pPr algn="ctr"/>
            <a:endParaRPr lang="ru-RU" altLang="ru-RU" sz="1400" b="1" dirty="0">
              <a:solidFill>
                <a:srgbClr val="002060"/>
              </a:solidFill>
              <a:latin typeface="Times New Roman" panose="02020603050405020304" pitchFamily="18" charset="0"/>
              <a:cs typeface="Times New Roman" panose="02020603050405020304" pitchFamily="18" charset="0"/>
            </a:endParaRPr>
          </a:p>
        </p:txBody>
      </p:sp>
      <p:sp>
        <p:nvSpPr>
          <p:cNvPr id="14352" name="Прямоугольник 37"/>
          <p:cNvSpPr>
            <a:spLocks noChangeArrowheads="1"/>
          </p:cNvSpPr>
          <p:nvPr/>
        </p:nvSpPr>
        <p:spPr bwMode="auto">
          <a:xfrm>
            <a:off x="6553200" y="4651375"/>
            <a:ext cx="1379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об изменении реквизитов для уплаты страховых взносов</a:t>
            </a:r>
          </a:p>
          <a:p>
            <a:pPr algn="ctr"/>
            <a:endParaRPr lang="ru-RU" altLang="ru-RU" sz="1400" b="1" dirty="0">
              <a:solidFill>
                <a:srgbClr val="002060"/>
              </a:solidFill>
              <a:latin typeface="Times New Roman" panose="02020603050405020304" pitchFamily="18" charset="0"/>
              <a:cs typeface="Times New Roman" panose="02020603050405020304" pitchFamily="18" charset="0"/>
            </a:endParaRPr>
          </a:p>
        </p:txBody>
      </p:sp>
      <p:sp>
        <p:nvSpPr>
          <p:cNvPr id="14353" name="Прямоугольник 37"/>
          <p:cNvSpPr>
            <a:spLocks noChangeArrowheads="1"/>
          </p:cNvSpPr>
          <p:nvPr/>
        </p:nvSpPr>
        <p:spPr bwMode="auto">
          <a:xfrm>
            <a:off x="4978401" y="5561013"/>
            <a:ext cx="1765299"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предстоящие обучения страхователей по ОСС</a:t>
            </a:r>
          </a:p>
          <a:p>
            <a:pPr algn="ctr"/>
            <a:endParaRPr lang="ru-RU" altLang="ru-RU" sz="1400" b="1" dirty="0">
              <a:solidFill>
                <a:srgbClr val="002060"/>
              </a:solidFill>
              <a:latin typeface="Times New Roman" panose="02020603050405020304" pitchFamily="18" charset="0"/>
              <a:cs typeface="Times New Roman" panose="02020603050405020304" pitchFamily="18" charset="0"/>
            </a:endParaRPr>
          </a:p>
        </p:txBody>
      </p:sp>
      <p:sp>
        <p:nvSpPr>
          <p:cNvPr id="14354" name="Прямоугольник 37"/>
          <p:cNvSpPr>
            <a:spLocks noChangeArrowheads="1"/>
          </p:cNvSpPr>
          <p:nvPr/>
        </p:nvSpPr>
        <p:spPr bwMode="auto">
          <a:xfrm>
            <a:off x="2313782" y="2024857"/>
            <a:ext cx="4411662" cy="584200"/>
          </a:xfrm>
          <a:prstGeom prst="rect">
            <a:avLst/>
          </a:prstGeom>
          <a:solidFill>
            <a:schemeClr val="bg1">
              <a:lumMod val="95000"/>
            </a:schemeClr>
          </a:solidFill>
          <a:ln>
            <a:noFill/>
          </a:ln>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600" b="1" dirty="0">
                <a:solidFill>
                  <a:srgbClr val="FF0000"/>
                </a:solidFill>
                <a:latin typeface="Times New Roman" panose="02020603050405020304" pitchFamily="18" charset="0"/>
                <a:cs typeface="Times New Roman" panose="02020603050405020304" pitchFamily="18" charset="0"/>
              </a:rPr>
              <a:t>Задача проекта: </a:t>
            </a:r>
            <a:r>
              <a:rPr lang="ru-RU" altLang="ru-RU" sz="1600" b="1" dirty="0">
                <a:solidFill>
                  <a:srgbClr val="1F497D"/>
                </a:solidFill>
                <a:latin typeface="Times New Roman" panose="02020603050405020304" pitchFamily="18" charset="0"/>
                <a:cs typeface="Times New Roman" panose="02020603050405020304" pitchFamily="18" charset="0"/>
              </a:rPr>
              <a:t>регулярное и оперативное доведение до страхователей информации</a:t>
            </a:r>
          </a:p>
        </p:txBody>
      </p:sp>
      <p:sp>
        <p:nvSpPr>
          <p:cNvPr id="14355" name="Прямоугольник 37"/>
          <p:cNvSpPr>
            <a:spLocks noChangeArrowheads="1"/>
          </p:cNvSpPr>
          <p:nvPr/>
        </p:nvSpPr>
        <p:spPr bwMode="auto">
          <a:xfrm>
            <a:off x="7777163" y="5327650"/>
            <a:ext cx="13827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400" dirty="0">
                <a:solidFill>
                  <a:srgbClr val="002060"/>
                </a:solidFill>
                <a:latin typeface="Times New Roman" panose="02020603050405020304" pitchFamily="18" charset="0"/>
                <a:cs typeface="Times New Roman" panose="02020603050405020304" pitchFamily="18" charset="0"/>
              </a:rPr>
              <a:t>оперативная информация</a:t>
            </a:r>
          </a:p>
          <a:p>
            <a:pPr algn="ctr"/>
            <a:endParaRPr lang="ru-RU" altLang="ru-RU" sz="1400" b="1" dirty="0">
              <a:solidFill>
                <a:srgbClr val="002060"/>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2157413" y="2708275"/>
            <a:ext cx="4751387" cy="258763"/>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Овал 2"/>
          <p:cNvSpPr/>
          <p:nvPr/>
        </p:nvSpPr>
        <p:spPr>
          <a:xfrm>
            <a:off x="266700" y="4570413"/>
            <a:ext cx="969963" cy="901700"/>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4358"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2535238"/>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Овал 37"/>
          <p:cNvSpPr/>
          <p:nvPr/>
        </p:nvSpPr>
        <p:spPr>
          <a:xfrm>
            <a:off x="1700213" y="3768725"/>
            <a:ext cx="969962" cy="901700"/>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1" name="Овал 40"/>
          <p:cNvSpPr/>
          <p:nvPr/>
        </p:nvSpPr>
        <p:spPr>
          <a:xfrm>
            <a:off x="3028950" y="4659313"/>
            <a:ext cx="969963" cy="903287"/>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7" name="Овал 46"/>
          <p:cNvSpPr/>
          <p:nvPr/>
        </p:nvSpPr>
        <p:spPr>
          <a:xfrm>
            <a:off x="4257675" y="3794125"/>
            <a:ext cx="969963" cy="903288"/>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8" name="Овал 47"/>
          <p:cNvSpPr/>
          <p:nvPr/>
        </p:nvSpPr>
        <p:spPr>
          <a:xfrm>
            <a:off x="5589588" y="4657725"/>
            <a:ext cx="969962" cy="903288"/>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9" name="Овал 48"/>
          <p:cNvSpPr/>
          <p:nvPr/>
        </p:nvSpPr>
        <p:spPr>
          <a:xfrm>
            <a:off x="6686550" y="3768725"/>
            <a:ext cx="969963" cy="901700"/>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0" name="Овал 49"/>
          <p:cNvSpPr/>
          <p:nvPr/>
        </p:nvSpPr>
        <p:spPr>
          <a:xfrm>
            <a:off x="7969250" y="4440238"/>
            <a:ext cx="969963" cy="903287"/>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4365"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413" y="4757738"/>
            <a:ext cx="5286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Рисунок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1038" y="4003675"/>
            <a:ext cx="6032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Рисунок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20863" y="3957638"/>
            <a:ext cx="704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Рисунок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08338" y="4779963"/>
            <a:ext cx="6191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Рисунок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62625" y="4802188"/>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Рисунок 11"/>
          <p:cNvPicPr>
            <a:picLocks noChangeAspect="1"/>
          </p:cNvPicPr>
          <p:nvPr/>
        </p:nvPicPr>
        <p:blipFill>
          <a:blip r:embed="rId11">
            <a:extLst>
              <a:ext uri="{28A0092B-C50C-407E-A947-70E740481C1C}">
                <a14:useLocalDpi xmlns:a14="http://schemas.microsoft.com/office/drawing/2010/main" val="0"/>
              </a:ext>
            </a:extLst>
          </a:blip>
          <a:srcRect l="12201" t="6950" r="9052" b="9052"/>
          <a:stretch>
            <a:fillRect/>
          </a:stretch>
        </p:blipFill>
        <p:spPr bwMode="auto">
          <a:xfrm>
            <a:off x="6908800" y="3948113"/>
            <a:ext cx="5603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Рисунок 12"/>
          <p:cNvPicPr>
            <a:picLocks noChangeAspect="1"/>
          </p:cNvPicPr>
          <p:nvPr/>
        </p:nvPicPr>
        <p:blipFill>
          <a:blip r:embed="rId12">
            <a:extLst>
              <a:ext uri="{28A0092B-C50C-407E-A947-70E740481C1C}">
                <a14:useLocalDpi xmlns:a14="http://schemas.microsoft.com/office/drawing/2010/main" val="0"/>
              </a:ext>
            </a:extLst>
          </a:blip>
          <a:srcRect l="30174" t="10101" r="32507" b="10101"/>
          <a:stretch>
            <a:fillRect/>
          </a:stretch>
        </p:blipFill>
        <p:spPr bwMode="auto">
          <a:xfrm>
            <a:off x="8285163" y="4570413"/>
            <a:ext cx="28098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Прямая со стрелкой 14"/>
          <p:cNvCxnSpPr/>
          <p:nvPr/>
        </p:nvCxnSpPr>
        <p:spPr>
          <a:xfrm flipH="1">
            <a:off x="3228975" y="2998788"/>
            <a:ext cx="755650" cy="20002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427413" y="3087688"/>
            <a:ext cx="590550" cy="39528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3838575" y="3148013"/>
            <a:ext cx="295275" cy="51593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660900" y="3109913"/>
            <a:ext cx="449263" cy="34925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4697413" y="3022600"/>
            <a:ext cx="712787" cy="13970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4341813" y="3198813"/>
            <a:ext cx="20637" cy="56991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4519613" y="3186113"/>
            <a:ext cx="303212" cy="45243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 xmlns:a16="http://schemas.microsoft.com/office/drawing/2014/main" id="{6E8DBA05-D1D2-DC42-9043-B3B64D799525}"/>
              </a:ext>
            </a:extLst>
          </p:cNvPr>
          <p:cNvSpPr/>
          <p:nvPr/>
        </p:nvSpPr>
        <p:spPr>
          <a:xfrm>
            <a:off x="851273" y="904827"/>
            <a:ext cx="7954590" cy="954107"/>
          </a:xfrm>
          <a:prstGeom prst="rect">
            <a:avLst/>
          </a:prstGeom>
          <a:solidFill>
            <a:schemeClr val="bg1">
              <a:lumMod val="95000"/>
            </a:schemeClr>
          </a:solidFill>
        </p:spPr>
        <p:txBody>
          <a:bodyPr wrap="square">
            <a:spAutoFit/>
          </a:bodyPr>
          <a:lstStyle/>
          <a:p>
            <a:pPr algn="ctr"/>
            <a:r>
              <a:rPr lang="ru-RU" altLang="ru-RU" sz="1400" b="1" u="sng" dirty="0" smtClean="0">
                <a:solidFill>
                  <a:srgbClr val="FF0000"/>
                </a:solidFill>
                <a:latin typeface="Times New Roman" panose="02020603050405020304" pitchFamily="18" charset="0"/>
                <a:cs typeface="Times New Roman" panose="02020603050405020304" pitchFamily="18" charset="0"/>
              </a:rPr>
              <a:t>Внимание работодатели!</a:t>
            </a:r>
          </a:p>
          <a:p>
            <a:pPr algn="ctr"/>
            <a:r>
              <a:rPr lang="ru-RU" altLang="ru-RU" sz="1400" b="1" dirty="0" smtClean="0">
                <a:solidFill>
                  <a:srgbClr val="FF0000"/>
                </a:solidFill>
                <a:latin typeface="Times New Roman" panose="02020603050405020304" pitchFamily="18" charset="0"/>
                <a:cs typeface="Times New Roman" panose="02020603050405020304" pitchFamily="18" charset="0"/>
              </a:rPr>
              <a:t>Форма </a:t>
            </a:r>
            <a:r>
              <a:rPr lang="ru-RU" altLang="ru-RU" sz="1400" b="1" dirty="0">
                <a:solidFill>
                  <a:srgbClr val="FF0000"/>
                </a:solidFill>
                <a:latin typeface="Times New Roman" panose="02020603050405020304" pitchFamily="18" charset="0"/>
                <a:cs typeface="Times New Roman" panose="02020603050405020304" pitchFamily="18" charset="0"/>
              </a:rPr>
              <a:t>согласия </a:t>
            </a:r>
            <a:r>
              <a:rPr lang="ru-RU" altLang="ru-RU" sz="1400" b="1" dirty="0">
                <a:solidFill>
                  <a:srgbClr val="002060"/>
                </a:solidFill>
                <a:latin typeface="Times New Roman" panose="02020603050405020304" pitchFamily="18" charset="0"/>
                <a:cs typeface="Times New Roman" panose="02020603050405020304" pitchFamily="18" charset="0"/>
              </a:rPr>
              <a:t>для участия в проекте </a:t>
            </a:r>
            <a:r>
              <a:rPr lang="ru-RU" altLang="ru-RU" sz="1400" b="1" dirty="0">
                <a:solidFill>
                  <a:srgbClr val="FF0000"/>
                </a:solidFill>
                <a:latin typeface="Times New Roman" panose="02020603050405020304" pitchFamily="18" charset="0"/>
                <a:cs typeface="Times New Roman" panose="02020603050405020304" pitchFamily="18" charset="0"/>
              </a:rPr>
              <a:t>размещена на</a:t>
            </a:r>
            <a:r>
              <a:rPr lang="en-US"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a:solidFill>
                  <a:srgbClr val="FF0000"/>
                </a:solidFill>
                <a:latin typeface="Times New Roman" panose="02020603050405020304" pitchFamily="18" charset="0"/>
                <a:cs typeface="Times New Roman" panose="02020603050405020304" pitchFamily="18" charset="0"/>
              </a:rPr>
              <a:t>сайте  </a:t>
            </a:r>
          </a:p>
          <a:p>
            <a:pPr algn="ctr"/>
            <a:r>
              <a:rPr lang="ru-RU" altLang="ru-RU" sz="1400" b="1" dirty="0">
                <a:solidFill>
                  <a:srgbClr val="002060"/>
                </a:solidFill>
                <a:latin typeface="Times New Roman" panose="02020603050405020304" pitchFamily="18" charset="0"/>
                <a:cs typeface="Times New Roman" panose="02020603050405020304" pitchFamily="18" charset="0"/>
              </a:rPr>
              <a:t>Иркутского регионального отделения во вкладке «Страхователям»</a:t>
            </a:r>
          </a:p>
          <a:p>
            <a:pPr algn="ctr"/>
            <a:r>
              <a:rPr lang="en-US" altLang="ru-RU" sz="1400" dirty="0">
                <a:solidFill>
                  <a:srgbClr val="1F497D"/>
                </a:solidFill>
                <a:latin typeface="Times New Roman" panose="02020603050405020304" pitchFamily="18" charset="0"/>
                <a:cs typeface="Times New Roman" panose="02020603050405020304" pitchFamily="18" charset="0"/>
                <a:hlinkClick r:id="rId13"/>
              </a:rPr>
              <a:t>www.r38.fss.ru</a:t>
            </a:r>
            <a:endParaRPr lang="ru-RU" altLang="ru-RU" sz="1400" dirty="0">
              <a:solidFill>
                <a:srgbClr val="1F497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64066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
          <p:cNvSpPr txBox="1">
            <a:spLocks noChangeArrowheads="1"/>
          </p:cNvSpPr>
          <p:nvPr/>
        </p:nvSpPr>
        <p:spPr bwMode="auto">
          <a:xfrm>
            <a:off x="1090613" y="-97631"/>
            <a:ext cx="8053387"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ПОСТАНОВЛЕНИЕ ПРАВИТЕЛЬСТВА РОССИЙСКОЙ ФЕДЕРАЦИИ ОТ 18 МАРТА 2020 г. №294 </a:t>
            </a: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«ОБ УТВЕРЖДЕНИИ ВРЕМЕННЫХ ПРАВИЛ ОФОРМЛЕНИЯ И ВЫПЛАТЫ ПОСОБИЙ ПО ВРЕМЕННОЙ НЕТРУДОСПОСОБНОСТИ В СЛУЧАЕ КАРАНТИНА»  (действует с 20 марта до 1 июля 2020 г.)</a:t>
            </a:r>
            <a:endParaRPr kumimoji="0" lang="ru-RU" altLang="ru-RU" sz="1200" b="1" dirty="0" smtClean="0">
              <a:solidFill>
                <a:srgbClr val="191966"/>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endParaRPr kumimoji="0" lang="ru-RU" altLang="ru-RU" sz="1200" b="1" dirty="0" smtClean="0">
              <a:solidFill>
                <a:schemeClr val="tx2"/>
              </a:solidFill>
              <a:latin typeface="Times New Roman" panose="02020603050405020304" pitchFamily="18" charset="0"/>
              <a:cs typeface="Times New Roman" panose="02020603050405020304" pitchFamily="18" charset="0"/>
            </a:endParaRPr>
          </a:p>
        </p:txBody>
      </p:sp>
      <p:grpSp>
        <p:nvGrpSpPr>
          <p:cNvPr id="19460" name="Группа 21"/>
          <p:cNvGrpSpPr>
            <a:grpSpLocks/>
          </p:cNvGrpSpPr>
          <p:nvPr/>
        </p:nvGrpSpPr>
        <p:grpSpPr bwMode="auto">
          <a:xfrm>
            <a:off x="0" y="145657"/>
            <a:ext cx="9144000" cy="785812"/>
            <a:chOff x="0" y="131763"/>
            <a:chExt cx="9144000" cy="785812"/>
          </a:xfrm>
        </p:grpSpPr>
        <p:sp>
          <p:nvSpPr>
            <p:cNvPr id="19474"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75"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9476" name="Picture 2" descr="Logo1_color_CMYK"/>
            <p:cNvPicPr>
              <a:picLocks noChangeAspect="1" noChangeArrowheads="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38" y="1142330"/>
            <a:ext cx="2656629" cy="156659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450" y="1155052"/>
            <a:ext cx="2725067" cy="155386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1119961"/>
            <a:ext cx="2459622" cy="1588959"/>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923" y="3068960"/>
            <a:ext cx="2502899" cy="1512168"/>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0790" y="3068960"/>
            <a:ext cx="2626008" cy="1453884"/>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446" y="2969712"/>
            <a:ext cx="2542012" cy="1555796"/>
          </a:xfrm>
          <a:prstGeom prst="rect">
            <a:avLst/>
          </a:prstGeom>
        </p:spPr>
      </p:pic>
      <p:sp>
        <p:nvSpPr>
          <p:cNvPr id="12" name="Стрелка вправо 11"/>
          <p:cNvSpPr/>
          <p:nvPr/>
        </p:nvSpPr>
        <p:spPr>
          <a:xfrm>
            <a:off x="2758665" y="1844824"/>
            <a:ext cx="733215"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право 28"/>
          <p:cNvSpPr/>
          <p:nvPr/>
        </p:nvSpPr>
        <p:spPr>
          <a:xfrm>
            <a:off x="5828675" y="1844824"/>
            <a:ext cx="733215"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право 29"/>
          <p:cNvSpPr/>
          <p:nvPr/>
        </p:nvSpPr>
        <p:spPr>
          <a:xfrm rot="5400000">
            <a:off x="7265732" y="2708921"/>
            <a:ext cx="733215"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30"/>
          <p:cNvSpPr/>
          <p:nvPr/>
        </p:nvSpPr>
        <p:spPr>
          <a:xfrm rot="10800000">
            <a:off x="5737583" y="3573016"/>
            <a:ext cx="733215"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p:cNvSpPr/>
          <p:nvPr/>
        </p:nvSpPr>
        <p:spPr>
          <a:xfrm rot="10800000">
            <a:off x="2597862" y="3615882"/>
            <a:ext cx="733215"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p:cNvPicPr>
            <a:picLocks noChangeAspect="1"/>
          </p:cNvPicPr>
          <p:nvPr/>
        </p:nvPicPr>
        <p:blipFill rotWithShape="1">
          <a:blip r:embed="rId9">
            <a:extLst>
              <a:ext uri="{28A0092B-C50C-407E-A947-70E740481C1C}">
                <a14:useLocalDpi xmlns:a14="http://schemas.microsoft.com/office/drawing/2010/main" val="0"/>
              </a:ext>
            </a:extLst>
          </a:blip>
          <a:srcRect t="58181" r="90006"/>
          <a:stretch/>
        </p:blipFill>
        <p:spPr>
          <a:xfrm>
            <a:off x="268446" y="3621959"/>
            <a:ext cx="262723" cy="672843"/>
          </a:xfrm>
          <a:prstGeom prst="rect">
            <a:avLst/>
          </a:prstGeom>
        </p:spPr>
      </p:pic>
      <p:pic>
        <p:nvPicPr>
          <p:cNvPr id="34" name="Рисунок 33"/>
          <p:cNvPicPr>
            <a:picLocks noChangeAspect="1"/>
          </p:cNvPicPr>
          <p:nvPr/>
        </p:nvPicPr>
        <p:blipFill rotWithShape="1">
          <a:blip r:embed="rId5">
            <a:extLst>
              <a:ext uri="{28A0092B-C50C-407E-A947-70E740481C1C}">
                <a14:useLocalDpi xmlns:a14="http://schemas.microsoft.com/office/drawing/2010/main" val="0"/>
              </a:ext>
            </a:extLst>
          </a:blip>
          <a:srcRect l="63786" b="93222"/>
          <a:stretch/>
        </p:blipFill>
        <p:spPr>
          <a:xfrm>
            <a:off x="4078573" y="1155052"/>
            <a:ext cx="986853" cy="105324"/>
          </a:xfrm>
          <a:prstGeom prst="rect">
            <a:avLst/>
          </a:prstGeom>
        </p:spPr>
      </p:pic>
      <p:pic>
        <p:nvPicPr>
          <p:cNvPr id="35" name="Рисунок 34"/>
          <p:cNvPicPr>
            <a:picLocks noChangeAspect="1"/>
          </p:cNvPicPr>
          <p:nvPr/>
        </p:nvPicPr>
        <p:blipFill rotWithShape="1">
          <a:blip r:embed="rId7">
            <a:extLst>
              <a:ext uri="{28A0092B-C50C-407E-A947-70E740481C1C}">
                <a14:useLocalDpi xmlns:a14="http://schemas.microsoft.com/office/drawing/2010/main" val="0"/>
              </a:ext>
            </a:extLst>
          </a:blip>
          <a:srcRect l="13261" r="61264" b="96907"/>
          <a:stretch/>
        </p:blipFill>
        <p:spPr>
          <a:xfrm>
            <a:off x="7838901" y="3068960"/>
            <a:ext cx="981571" cy="72008"/>
          </a:xfrm>
          <a:prstGeom prst="rect">
            <a:avLst/>
          </a:prstGeom>
        </p:spPr>
      </p:pic>
      <p:pic>
        <p:nvPicPr>
          <p:cNvPr id="1026" name="Picture 2" descr="личный кабинет"/>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25" y="4878172"/>
            <a:ext cx="270510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Box 14"/>
          <p:cNvSpPr txBox="1"/>
          <p:nvPr/>
        </p:nvSpPr>
        <p:spPr>
          <a:xfrm>
            <a:off x="3257450" y="4594202"/>
            <a:ext cx="5812923" cy="2308324"/>
          </a:xfrm>
          <a:prstGeom prst="rect">
            <a:avLst/>
          </a:prstGeom>
          <a:noFill/>
        </p:spPr>
        <p:txBody>
          <a:bodyPr wrap="square" rtlCol="0">
            <a:spAutoFit/>
          </a:bodyPr>
          <a:lstStyle/>
          <a:p>
            <a:pPr algn="ctr"/>
            <a:r>
              <a:rPr lang="ru-RU" sz="1200" b="1" u="sng" dirty="0" smtClean="0">
                <a:solidFill>
                  <a:srgbClr val="FF0000"/>
                </a:solidFill>
                <a:latin typeface="Times New Roman" panose="02020603050405020304" pitchFamily="18" charset="0"/>
                <a:cs typeface="Times New Roman" panose="02020603050405020304" pitchFamily="18" charset="0"/>
              </a:rPr>
              <a:t>Для застрахованных лиц, прибывших из стран,</a:t>
            </a:r>
          </a:p>
          <a:p>
            <a:pPr algn="ctr"/>
            <a:r>
              <a:rPr lang="ru-RU" sz="1200" b="1" u="sng" dirty="0" smtClean="0">
                <a:solidFill>
                  <a:srgbClr val="FF0000"/>
                </a:solidFill>
                <a:latin typeface="Times New Roman" panose="02020603050405020304" pitchFamily="18" charset="0"/>
                <a:cs typeface="Times New Roman" panose="02020603050405020304" pitchFamily="18" charset="0"/>
              </a:rPr>
              <a:t> в которых  зарегистрированы случаи новой </a:t>
            </a:r>
            <a:r>
              <a:rPr lang="ru-RU" sz="1200" b="1" u="sng" dirty="0" err="1" smtClean="0">
                <a:solidFill>
                  <a:srgbClr val="FF0000"/>
                </a:solidFill>
                <a:latin typeface="Times New Roman" panose="02020603050405020304" pitchFamily="18" charset="0"/>
                <a:cs typeface="Times New Roman" panose="02020603050405020304" pitchFamily="18" charset="0"/>
              </a:rPr>
              <a:t>коронавирусной</a:t>
            </a:r>
            <a:r>
              <a:rPr lang="ru-RU" sz="1200" b="1" u="sng" dirty="0" smtClean="0">
                <a:solidFill>
                  <a:srgbClr val="FF0000"/>
                </a:solidFill>
                <a:latin typeface="Times New Roman" panose="02020603050405020304" pitchFamily="18" charset="0"/>
                <a:cs typeface="Times New Roman" panose="02020603050405020304" pitchFamily="18" charset="0"/>
              </a:rPr>
              <a:t> инфекции, </a:t>
            </a:r>
          </a:p>
          <a:p>
            <a:pPr algn="ctr"/>
            <a:r>
              <a:rPr lang="ru-RU" sz="1200" b="1" u="sng" dirty="0" smtClean="0">
                <a:solidFill>
                  <a:srgbClr val="FF0000"/>
                </a:solidFill>
                <a:latin typeface="Times New Roman" panose="02020603050405020304" pitchFamily="18" charset="0"/>
                <a:cs typeface="Times New Roman" panose="02020603050405020304" pitchFamily="18" charset="0"/>
              </a:rPr>
              <a:t>и совместно проживающих с ними застрахованных лиц  </a:t>
            </a:r>
          </a:p>
          <a:p>
            <a:pPr marL="171450" indent="-171450">
              <a:buFont typeface="Wingdings" panose="05000000000000000000" pitchFamily="2" charset="2"/>
              <a:buChar char="Ø"/>
            </a:pPr>
            <a:r>
              <a:rPr lang="ru-RU" sz="1200" dirty="0">
                <a:solidFill>
                  <a:schemeClr val="tx2">
                    <a:lumMod val="50000"/>
                  </a:schemeClr>
                </a:solidFill>
                <a:latin typeface="Times New Roman" panose="02020603050405020304" pitchFamily="18" charset="0"/>
                <a:cs typeface="Times New Roman" panose="02020603050405020304" pitchFamily="18" charset="0"/>
              </a:rPr>
              <a:t>Сканы страниц загранпаспорта с фотографией и с отметками о пересечении границы РФ.</a:t>
            </a:r>
          </a:p>
          <a:p>
            <a:pPr marL="171450" indent="-171450">
              <a:buFont typeface="Wingdings" panose="05000000000000000000" pitchFamily="2" charset="2"/>
              <a:buChar char="Ø"/>
            </a:pPr>
            <a:r>
              <a:rPr lang="ru-RU" sz="1200" dirty="0">
                <a:solidFill>
                  <a:schemeClr val="tx2">
                    <a:lumMod val="50000"/>
                  </a:schemeClr>
                </a:solidFill>
                <a:latin typeface="Times New Roman" panose="02020603050405020304" pitchFamily="18" charset="0"/>
                <a:cs typeface="Times New Roman" panose="02020603050405020304" pitchFamily="18" charset="0"/>
              </a:rPr>
              <a:t>Проездные билеты, подтверждающие пребывание на территории иностранного государства;</a:t>
            </a:r>
          </a:p>
          <a:p>
            <a:pPr marL="171450" indent="-171450">
              <a:buFont typeface="Wingdings" panose="05000000000000000000" pitchFamily="2" charset="2"/>
              <a:buChar char="Ø"/>
            </a:pPr>
            <a:r>
              <a:rPr lang="ru-RU" sz="1200" dirty="0">
                <a:solidFill>
                  <a:schemeClr val="tx2">
                    <a:lumMod val="50000"/>
                  </a:schemeClr>
                </a:solidFill>
                <a:latin typeface="Times New Roman" panose="02020603050405020304" pitchFamily="18" charset="0"/>
                <a:cs typeface="Times New Roman" panose="02020603050405020304" pitchFamily="18" charset="0"/>
              </a:rPr>
              <a:t> Сканы документов, подтверждающих совместное проживание с лицом, прибывшим из страны с зарегистрированными случаями </a:t>
            </a:r>
            <a:r>
              <a:rPr lang="ru-RU" sz="1200" dirty="0" err="1" smtClean="0">
                <a:solidFill>
                  <a:schemeClr val="tx2">
                    <a:lumMod val="50000"/>
                  </a:schemeClr>
                </a:solidFill>
                <a:latin typeface="Times New Roman" panose="02020603050405020304" pitchFamily="18" charset="0"/>
                <a:cs typeface="Times New Roman" panose="02020603050405020304" pitchFamily="18" charset="0"/>
              </a:rPr>
              <a:t>коронавируса</a:t>
            </a:r>
            <a:endParaRPr lang="ru-RU" sz="1200"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ru-RU" sz="1200" b="1" u="sng" dirty="0" smtClean="0">
                <a:solidFill>
                  <a:srgbClr val="FF0000"/>
                </a:solidFill>
                <a:latin typeface="Times New Roman" panose="02020603050405020304" pitchFamily="18" charset="0"/>
                <a:cs typeface="Times New Roman" panose="02020603050405020304" pitchFamily="18" charset="0"/>
              </a:rPr>
              <a:t>Оплата больничного листа за счет средств </a:t>
            </a:r>
          </a:p>
          <a:p>
            <a:pPr algn="ctr"/>
            <a:r>
              <a:rPr lang="ru-RU" sz="1200" b="1" u="sng" dirty="0" smtClean="0">
                <a:solidFill>
                  <a:srgbClr val="FF0000"/>
                </a:solidFill>
                <a:latin typeface="Times New Roman" panose="02020603050405020304" pitchFamily="18" charset="0"/>
                <a:cs typeface="Times New Roman" panose="02020603050405020304" pitchFamily="18" charset="0"/>
              </a:rPr>
              <a:t>Фонда социального страхования РФ </a:t>
            </a:r>
            <a:endParaRPr lang="ru-RU" sz="1200" b="1" u="sng" dirty="0">
              <a:solidFill>
                <a:srgbClr val="FF0000"/>
              </a:solidFill>
              <a:latin typeface="Times New Roman" panose="02020603050405020304" pitchFamily="18" charset="0"/>
              <a:cs typeface="Times New Roman" panose="02020603050405020304" pitchFamily="18" charset="0"/>
            </a:endParaRPr>
          </a:p>
          <a:p>
            <a:pPr algn="ctr"/>
            <a:endParaRPr lang="ru-RU" sz="12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8025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125779" y="-196261"/>
            <a:ext cx="8053387"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gn="just">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ИНФОРМИРОВАНИЕ ГРАЖДАН, ПРИБЫВШИХ В РОССИЙСКУЮ ФЕДЕРАЦИЮ С ТЕРРИТОРИИ СТРАН, ГДЕ ЗАРЕГИСТРИРОВАННЫ СЛУЧАИ ЗАБОЛЕВАНИЯ НОВОЙ КОРОНАВИРУСНОЙ ИНФЕКЦИЕЙ</a:t>
            </a:r>
            <a:endParaRPr kumimoji="0" lang="ru-RU" altLang="ru-RU" sz="1200" b="1" dirty="0" smtClean="0">
              <a:solidFill>
                <a:schemeClr val="tx2"/>
              </a:solidFill>
              <a:latin typeface="Times New Roman" panose="02020603050405020304" pitchFamily="18" charset="0"/>
              <a:cs typeface="Times New Roman" panose="02020603050405020304" pitchFamily="18" charset="0"/>
            </a:endParaRPr>
          </a:p>
        </p:txBody>
      </p:sp>
      <p:grpSp>
        <p:nvGrpSpPr>
          <p:cNvPr id="3" name="Группа 21"/>
          <p:cNvGrpSpPr>
            <a:grpSpLocks/>
          </p:cNvGrpSpPr>
          <p:nvPr/>
        </p:nvGrpSpPr>
        <p:grpSpPr bwMode="auto">
          <a:xfrm>
            <a:off x="0" y="141910"/>
            <a:ext cx="9144000" cy="785812"/>
            <a:chOff x="0" y="131763"/>
            <a:chExt cx="9144000" cy="785812"/>
          </a:xfrm>
        </p:grpSpPr>
        <p:sp>
          <p:nvSpPr>
            <p:cNvPr id="4"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6"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10" y="1434662"/>
            <a:ext cx="3142594" cy="2356945"/>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249" y="1415451"/>
            <a:ext cx="3168352" cy="2376264"/>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4261689"/>
            <a:ext cx="3042876" cy="2282156"/>
          </a:xfrm>
          <a:prstGeom prst="rect">
            <a:avLst/>
          </a:prstGeom>
        </p:spPr>
      </p:pic>
      <p:sp>
        <p:nvSpPr>
          <p:cNvPr id="21" name="TextBox 20"/>
          <p:cNvSpPr txBox="1"/>
          <p:nvPr/>
        </p:nvSpPr>
        <p:spPr>
          <a:xfrm>
            <a:off x="3491880" y="772147"/>
            <a:ext cx="2286758" cy="3108543"/>
          </a:xfrm>
          <a:prstGeom prst="rect">
            <a:avLst/>
          </a:prstGeom>
          <a:solidFill>
            <a:schemeClr val="bg1">
              <a:lumMod val="95000"/>
            </a:schemeClr>
          </a:solidFill>
          <a:ln w="38100">
            <a:noFill/>
          </a:ln>
        </p:spPr>
        <p:txBody>
          <a:bodyPr wrap="square" rtlCol="0">
            <a:spAutoFit/>
          </a:bodyPr>
          <a:lstStyle/>
          <a:p>
            <a:pPr algn="ctr"/>
            <a:endParaRPr lang="ru-RU" sz="14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В </a:t>
            </a:r>
            <a:r>
              <a:rPr lang="ru-RU" sz="1400" b="1" dirty="0">
                <a:solidFill>
                  <a:schemeClr val="tx2">
                    <a:lumMod val="50000"/>
                  </a:schemeClr>
                </a:solidFill>
                <a:latin typeface="Times New Roman" panose="02020603050405020304" pitchFamily="18" charset="0"/>
                <a:cs typeface="Times New Roman" panose="02020603050405020304" pitchFamily="18" charset="0"/>
              </a:rPr>
              <a:t>аэропорту, </a:t>
            </a:r>
            <a:endParaRPr lang="ru-RU" sz="14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на </a:t>
            </a:r>
            <a:r>
              <a:rPr lang="ru-RU" sz="1400" b="1" dirty="0">
                <a:solidFill>
                  <a:schemeClr val="tx2">
                    <a:lumMod val="50000"/>
                  </a:schemeClr>
                </a:solidFill>
                <a:latin typeface="Times New Roman" panose="02020603050405020304" pitchFamily="18" charset="0"/>
                <a:cs typeface="Times New Roman" panose="02020603050405020304" pitchFamily="18" charset="0"/>
              </a:rPr>
              <a:t>железнодорожном вокзале, автовокзале города Иркутска стоят </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баннеры</a:t>
            </a:r>
          </a:p>
          <a:p>
            <a:pPr algn="ct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1400" b="1" dirty="0">
                <a:solidFill>
                  <a:srgbClr val="FF0000"/>
                </a:solidFill>
                <a:latin typeface="Times New Roman" panose="02020603050405020304" pitchFamily="18" charset="0"/>
                <a:cs typeface="Times New Roman" panose="02020603050405020304" pitchFamily="18" charset="0"/>
              </a:rPr>
              <a:t>«</a:t>
            </a:r>
            <a:r>
              <a:rPr lang="ru-RU" sz="1400" b="1" dirty="0" smtClean="0">
                <a:solidFill>
                  <a:srgbClr val="FF0000"/>
                </a:solidFill>
                <a:latin typeface="Times New Roman" panose="02020603050405020304" pitchFamily="18" charset="0"/>
                <a:cs typeface="Times New Roman" panose="02020603050405020304" pitchFamily="18" charset="0"/>
              </a:rPr>
              <a:t>Прилетели </a:t>
            </a:r>
            <a:r>
              <a:rPr lang="ru-RU" sz="1400" b="1" dirty="0">
                <a:solidFill>
                  <a:srgbClr val="FF0000"/>
                </a:solidFill>
                <a:latin typeface="Times New Roman" panose="02020603050405020304" pitchFamily="18" charset="0"/>
                <a:cs typeface="Times New Roman" panose="02020603050405020304" pitchFamily="18" charset="0"/>
              </a:rPr>
              <a:t>из-за границы? Оставайтесь дома»</a:t>
            </a:r>
            <a:r>
              <a:rPr lang="ru-RU" sz="1400" b="1" dirty="0">
                <a:solidFill>
                  <a:schemeClr val="tx2">
                    <a:lumMod val="50000"/>
                  </a:schemeClr>
                </a:solidFill>
                <a:latin typeface="Times New Roman" panose="02020603050405020304" pitchFamily="18" charset="0"/>
                <a:cs typeface="Times New Roman" panose="02020603050405020304" pitchFamily="18" charset="0"/>
              </a:rPr>
              <a:t> </a:t>
            </a:r>
            <a:endParaRPr lang="ru-RU" sz="1400" b="1"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с </a:t>
            </a:r>
            <a:r>
              <a:rPr lang="en-US" sz="1400" b="1" dirty="0">
                <a:solidFill>
                  <a:schemeClr val="tx2">
                    <a:lumMod val="50000"/>
                  </a:schemeClr>
                </a:solidFill>
                <a:latin typeface="Times New Roman" panose="02020603050405020304" pitchFamily="18" charset="0"/>
                <a:cs typeface="Times New Roman" panose="02020603050405020304" pitchFamily="18" charset="0"/>
              </a:rPr>
              <a:t>QR</a:t>
            </a:r>
            <a:r>
              <a:rPr lang="ru-RU" sz="1400" b="1" dirty="0">
                <a:solidFill>
                  <a:schemeClr val="tx2">
                    <a:lumMod val="50000"/>
                  </a:schemeClr>
                </a:solidFill>
                <a:latin typeface="Times New Roman" panose="02020603050405020304" pitchFamily="18" charset="0"/>
                <a:cs typeface="Times New Roman" panose="02020603050405020304" pitchFamily="18" charset="0"/>
              </a:rPr>
              <a:t>-кодом, наведя телефон на который </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оказываешься </a:t>
            </a:r>
            <a:r>
              <a:rPr lang="ru-RU" sz="1400" b="1" dirty="0">
                <a:solidFill>
                  <a:schemeClr val="tx2">
                    <a:lumMod val="50000"/>
                  </a:schemeClr>
                </a:solidFill>
                <a:latin typeface="Times New Roman" panose="02020603050405020304" pitchFamily="18" charset="0"/>
                <a:cs typeface="Times New Roman" panose="02020603050405020304" pitchFamily="18" charset="0"/>
              </a:rPr>
              <a:t>в личном </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кабинете</a:t>
            </a:r>
          </a:p>
          <a:p>
            <a:pPr algn="ct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17975" y="4149080"/>
            <a:ext cx="5623626" cy="735117"/>
          </a:xfrm>
          <a:prstGeom prst="rect">
            <a:avLst/>
          </a:prstGeom>
          <a:solidFill>
            <a:schemeClr val="bg1">
              <a:lumMod val="95000"/>
            </a:schemeClr>
          </a:solidFill>
          <a:ln w="38100">
            <a:noFill/>
          </a:ln>
        </p:spPr>
        <p:txBody>
          <a:bodyPr wrap="square" rtlCol="0">
            <a:spAutoFit/>
          </a:bodyPr>
          <a:lstStyle/>
          <a:p>
            <a:pPr algn="ct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Распространено 30 тыс. </a:t>
            </a:r>
            <a:r>
              <a:rPr lang="ru-RU" sz="1400" b="1" dirty="0" err="1" smtClean="0">
                <a:solidFill>
                  <a:schemeClr val="tx2">
                    <a:lumMod val="50000"/>
                  </a:schemeClr>
                </a:solidFill>
                <a:latin typeface="Times New Roman" panose="02020603050405020304" pitchFamily="18" charset="0"/>
                <a:cs typeface="Times New Roman" panose="02020603050405020304" pitchFamily="18" charset="0"/>
              </a:rPr>
              <a:t>флаеров</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 с пошаговой инструкцией оформления ЭЛН по карантину.</a:t>
            </a:r>
          </a:p>
          <a:p>
            <a:pPr algn="ct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Ф</a:t>
            </a:r>
            <a:r>
              <a:rPr lang="ru-RU" sz="1400" b="1" dirty="0" err="1" smtClean="0">
                <a:solidFill>
                  <a:schemeClr val="tx2">
                    <a:lumMod val="50000"/>
                  </a:schemeClr>
                </a:solidFill>
                <a:latin typeface="Times New Roman" panose="02020603050405020304" pitchFamily="18" charset="0"/>
                <a:cs typeface="Times New Roman" panose="02020603050405020304" pitchFamily="18" charset="0"/>
              </a:rPr>
              <a:t>лаеры</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 в наличии во всех </a:t>
            </a:r>
            <a:r>
              <a:rPr lang="ru-RU" sz="1400" b="1" dirty="0" err="1" smtClean="0">
                <a:solidFill>
                  <a:schemeClr val="tx2">
                    <a:lumMod val="50000"/>
                  </a:schemeClr>
                </a:solidFill>
                <a:latin typeface="Times New Roman" panose="02020603050405020304" pitchFamily="18" charset="0"/>
                <a:cs typeface="Times New Roman" panose="02020603050405020304" pitchFamily="18" charset="0"/>
              </a:rPr>
              <a:t>обсерваторах</a:t>
            </a:r>
            <a:r>
              <a:rPr lang="ru-RU" sz="1400" b="1" dirty="0" smtClean="0">
                <a:solidFill>
                  <a:schemeClr val="tx2">
                    <a:lumMod val="50000"/>
                  </a:schemeClr>
                </a:solidFill>
                <a:latin typeface="Times New Roman" panose="02020603050405020304" pitchFamily="18" charset="0"/>
                <a:cs typeface="Times New Roman" panose="02020603050405020304" pitchFamily="18" charset="0"/>
              </a:rPr>
              <a:t>.  </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4418" y="5034912"/>
            <a:ext cx="2275370" cy="1606825"/>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272" y="5034912"/>
            <a:ext cx="1224136" cy="1729105"/>
          </a:xfrm>
          <a:prstGeom prst="rect">
            <a:avLst/>
          </a:prstGeom>
        </p:spPr>
      </p:pic>
    </p:spTree>
    <p:extLst>
      <p:ext uri="{BB962C8B-B14F-4D97-AF65-F5344CB8AC3E}">
        <p14:creationId xmlns:p14="http://schemas.microsoft.com/office/powerpoint/2010/main" val="214732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259632" y="-225425"/>
            <a:ext cx="7164288"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ОФОРМЛЕНИЕ ЭЛЕКТРОННЫХ БОЛЬНИЧНЫХ В СЛУЧАЕ КАРАНТИНА ПО КОРОНАВИРУСУ ЗАСТРАХОВАННЫМ ЛИЦАМ В ВОЗРАСТЕ 65 ЛЕТ И СТАРШЕ </a:t>
            </a:r>
            <a:endParaRPr kumimoji="0" lang="ru-RU" altLang="ru-RU" sz="1200" b="1" dirty="0" smtClean="0">
              <a:solidFill>
                <a:schemeClr val="tx2"/>
              </a:solidFill>
              <a:latin typeface="Times New Roman" panose="02020603050405020304" pitchFamily="18" charset="0"/>
              <a:cs typeface="Times New Roman" panose="02020603050405020304" pitchFamily="18" charset="0"/>
            </a:endParaRPr>
          </a:p>
        </p:txBody>
      </p:sp>
      <p:grpSp>
        <p:nvGrpSpPr>
          <p:cNvPr id="3" name="Группа 21"/>
          <p:cNvGrpSpPr>
            <a:grpSpLocks/>
          </p:cNvGrpSpPr>
          <p:nvPr/>
        </p:nvGrpSpPr>
        <p:grpSpPr bwMode="auto">
          <a:xfrm>
            <a:off x="21759" y="37381"/>
            <a:ext cx="9144000" cy="785812"/>
            <a:chOff x="0" y="131763"/>
            <a:chExt cx="9144000" cy="785812"/>
          </a:xfrm>
        </p:grpSpPr>
        <p:sp>
          <p:nvSpPr>
            <p:cNvPr id="4"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6"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 name="Овал 6"/>
          <p:cNvSpPr/>
          <p:nvPr/>
        </p:nvSpPr>
        <p:spPr>
          <a:xfrm>
            <a:off x="7596336" y="675014"/>
            <a:ext cx="1368152" cy="1169810"/>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959498" y="1914488"/>
            <a:ext cx="1714043" cy="895438"/>
          </a:xfrm>
          <a:prstGeom prst="rect">
            <a:avLst/>
          </a:prstGeom>
          <a:noFill/>
        </p:spPr>
        <p:txBody>
          <a:bodyPr wrap="square" rtlCol="0">
            <a:spAutoFit/>
          </a:bodyPr>
          <a:lstStyle/>
          <a:p>
            <a:r>
              <a:rPr lang="ru-RU" sz="5000" b="1" dirty="0" smtClean="0">
                <a:solidFill>
                  <a:srgbClr val="C00000"/>
                </a:solidFill>
                <a:latin typeface="Times New Roman" panose="02020603050405020304" pitchFamily="18" charset="0"/>
                <a:cs typeface="Times New Roman" panose="02020603050405020304" pitchFamily="18" charset="0"/>
              </a:rPr>
              <a:t>65+</a:t>
            </a:r>
            <a:endParaRPr lang="ru-RU" sz="5000" b="1" dirty="0">
              <a:solidFill>
                <a:srgbClr val="C00000"/>
              </a:solidFill>
              <a:latin typeface="Times New Roman" panose="02020603050405020304" pitchFamily="18" charset="0"/>
              <a:cs typeface="Times New Roman" panose="02020603050405020304" pitchFamily="18" charset="0"/>
            </a:endParaRPr>
          </a:p>
        </p:txBody>
      </p:sp>
      <p:sp>
        <p:nvSpPr>
          <p:cNvPr id="12" name="Плюс 11"/>
          <p:cNvSpPr/>
          <p:nvPr/>
        </p:nvSpPr>
        <p:spPr>
          <a:xfrm>
            <a:off x="3604248" y="2001108"/>
            <a:ext cx="875650" cy="736482"/>
          </a:xfrm>
          <a:prstGeom prst="mathPlus">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9" name="Таблица 18"/>
          <p:cNvGraphicFramePr>
            <a:graphicFrameLocks noGrp="1"/>
          </p:cNvGraphicFramePr>
          <p:nvPr>
            <p:extLst>
              <p:ext uri="{D42A27DB-BD31-4B8C-83A1-F6EECF244321}">
                <p14:modId xmlns:p14="http://schemas.microsoft.com/office/powerpoint/2010/main" val="3049583470"/>
              </p:ext>
            </p:extLst>
          </p:nvPr>
        </p:nvGraphicFramePr>
        <p:xfrm>
          <a:off x="75835" y="4645804"/>
          <a:ext cx="9035847" cy="1442720"/>
        </p:xfrm>
        <a:graphic>
          <a:graphicData uri="http://schemas.openxmlformats.org/drawingml/2006/table">
            <a:tbl>
              <a:tblPr firstRow="1" bandRow="1">
                <a:tableStyleId>{5C22544A-7EE6-4342-B048-85BDC9FD1C3A}</a:tableStyleId>
              </a:tblPr>
              <a:tblGrid>
                <a:gridCol w="3011949"/>
                <a:gridCol w="3011949"/>
                <a:gridCol w="3011949"/>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Постановление Правительства РФ</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Период временной нетрудоспособности</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Дата рождения застрахованного</a:t>
                      </a:r>
                    </a:p>
                  </a:txBody>
                  <a:tcPr/>
                </a:tc>
              </a:tr>
              <a:tr h="370840">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от</a:t>
                      </a:r>
                      <a:r>
                        <a:rPr lang="ru-RU" b="1" baseline="0" dirty="0" smtClean="0">
                          <a:solidFill>
                            <a:srgbClr val="0070C0"/>
                          </a:solidFill>
                          <a:latin typeface="Times New Roman" panose="02020603050405020304" pitchFamily="18" charset="0"/>
                          <a:cs typeface="Times New Roman" panose="02020603050405020304" pitchFamily="18" charset="0"/>
                        </a:rPr>
                        <a:t> 01.04.2020 № 402</a:t>
                      </a:r>
                      <a:endParaRPr lang="ru-RU"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cs typeface="Times New Roman" panose="02020603050405020304" pitchFamily="18" charset="0"/>
                        </a:rPr>
                        <a:t>с</a:t>
                      </a:r>
                      <a:r>
                        <a:rPr lang="ru-RU" b="1" baseline="0" dirty="0" smtClean="0">
                          <a:latin typeface="Times New Roman" panose="02020603050405020304" pitchFamily="18" charset="0"/>
                          <a:cs typeface="Times New Roman" panose="02020603050405020304" pitchFamily="18" charset="0"/>
                        </a:rPr>
                        <a:t> 6 по 19 апреля 2020 г. </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6</a:t>
                      </a:r>
                      <a:r>
                        <a:rPr lang="ru-RU" b="1" baseline="0" dirty="0" smtClean="0">
                          <a:solidFill>
                            <a:srgbClr val="0070C0"/>
                          </a:solidFill>
                          <a:latin typeface="Times New Roman" panose="02020603050405020304" pitchFamily="18" charset="0"/>
                          <a:cs typeface="Times New Roman" panose="02020603050405020304" pitchFamily="18" charset="0"/>
                        </a:rPr>
                        <a:t> апреля 1955 г. и ранее</a:t>
                      </a:r>
                      <a:endParaRPr lang="ru-RU" b="1" dirty="0">
                        <a:solidFill>
                          <a:srgbClr val="0070C0"/>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от</a:t>
                      </a:r>
                      <a:r>
                        <a:rPr lang="ru-RU" b="1" baseline="0" dirty="0" smtClean="0">
                          <a:solidFill>
                            <a:srgbClr val="0070C0"/>
                          </a:solidFill>
                          <a:latin typeface="Times New Roman" panose="02020603050405020304" pitchFamily="18" charset="0"/>
                          <a:cs typeface="Times New Roman" panose="02020603050405020304" pitchFamily="18" charset="0"/>
                        </a:rPr>
                        <a:t> 16.04.2020 № 517</a:t>
                      </a:r>
                      <a:endParaRPr lang="ru-RU"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cs typeface="Times New Roman" panose="02020603050405020304" pitchFamily="18" charset="0"/>
                        </a:rPr>
                        <a:t>с</a:t>
                      </a:r>
                      <a:r>
                        <a:rPr lang="ru-RU" b="1" baseline="0" dirty="0" smtClean="0">
                          <a:latin typeface="Times New Roman" panose="02020603050405020304" pitchFamily="18" charset="0"/>
                          <a:cs typeface="Times New Roman" panose="02020603050405020304" pitchFamily="18" charset="0"/>
                        </a:rPr>
                        <a:t> 20 по 30 апреля 2020 г. </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20 апреля 1955 г.</a:t>
                      </a:r>
                      <a:r>
                        <a:rPr lang="ru-RU" b="1" baseline="0" dirty="0" smtClean="0">
                          <a:solidFill>
                            <a:srgbClr val="0070C0"/>
                          </a:solidFill>
                          <a:latin typeface="Times New Roman" panose="02020603050405020304" pitchFamily="18" charset="0"/>
                          <a:cs typeface="Times New Roman" panose="02020603050405020304" pitchFamily="18" charset="0"/>
                        </a:rPr>
                        <a:t> и ранее</a:t>
                      </a:r>
                      <a:endParaRPr lang="ru-RU" b="1"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
        <p:nvSpPr>
          <p:cNvPr id="30" name="TextBox 29"/>
          <p:cNvSpPr txBox="1"/>
          <p:nvPr/>
        </p:nvSpPr>
        <p:spPr>
          <a:xfrm>
            <a:off x="349167" y="866943"/>
            <a:ext cx="7618353" cy="1061829"/>
          </a:xfrm>
          <a:prstGeom prst="rect">
            <a:avLst/>
          </a:prstGeom>
          <a:solidFill>
            <a:schemeClr val="bg1">
              <a:lumMod val="95000"/>
            </a:schemeClr>
          </a:solidFill>
        </p:spPr>
        <p:txBody>
          <a:bodyPr wrap="square" rtlCol="0">
            <a:spAutoFit/>
          </a:bodyPr>
          <a:lstStyle/>
          <a:p>
            <a:pPr algn="just"/>
            <a:r>
              <a:rPr lang="ru-RU" b="1" dirty="0">
                <a:solidFill>
                  <a:srgbClr val="C00000"/>
                </a:solidFill>
                <a:latin typeface="Times New Roman" panose="02020603050405020304" pitchFamily="18" charset="0"/>
                <a:cs typeface="Times New Roman" panose="02020603050405020304" pitchFamily="18" charset="0"/>
              </a:rPr>
              <a:t>Постановление Правительство РФ от 01.04.2020 № 402 </a:t>
            </a:r>
            <a:r>
              <a:rPr lang="ru-RU" sz="1500" b="1" dirty="0">
                <a:solidFill>
                  <a:srgbClr val="002060"/>
                </a:solidFill>
                <a:latin typeface="Times New Roman" panose="02020603050405020304" pitchFamily="18" charset="0"/>
                <a:cs typeface="Times New Roman" panose="02020603050405020304" pitchFamily="18" charset="0"/>
              </a:rPr>
              <a:t>«Об утверждении Временных правил оформления листков нетрудоспособности, назначения и выплаты пособий по временной нетрудоспособности в случае карантина застрахованным лицам в возрасте 65 лет и старше»</a:t>
            </a:r>
          </a:p>
        </p:txBody>
      </p:sp>
      <p:sp>
        <p:nvSpPr>
          <p:cNvPr id="33" name="TextBox 32"/>
          <p:cNvSpPr txBox="1"/>
          <p:nvPr/>
        </p:nvSpPr>
        <p:spPr>
          <a:xfrm>
            <a:off x="232897" y="2924944"/>
            <a:ext cx="7618353" cy="1061829"/>
          </a:xfrm>
          <a:prstGeom prst="rect">
            <a:avLst/>
          </a:prstGeom>
          <a:solidFill>
            <a:schemeClr val="bg1">
              <a:lumMod val="95000"/>
            </a:schemeClr>
          </a:solidFill>
        </p:spPr>
        <p:txBody>
          <a:bodyPr wrap="square" rtlCol="0">
            <a:spAutoFit/>
          </a:bodyPr>
          <a:lstStyle/>
          <a:p>
            <a:pPr algn="just"/>
            <a:r>
              <a:rPr lang="ru-RU" b="1" dirty="0">
                <a:solidFill>
                  <a:srgbClr val="C00000"/>
                </a:solidFill>
                <a:latin typeface="Times New Roman" panose="02020603050405020304" pitchFamily="18" charset="0"/>
                <a:cs typeface="Times New Roman" panose="02020603050405020304" pitchFamily="18" charset="0"/>
              </a:rPr>
              <a:t>Постановление Правительства РФ от 16.04.2020 № 517 </a:t>
            </a:r>
            <a:r>
              <a:rPr lang="ru-RU" sz="1500" b="1" dirty="0">
                <a:solidFill>
                  <a:srgbClr val="002060"/>
                </a:solidFill>
                <a:latin typeface="Times New Roman" panose="02020603050405020304" pitchFamily="18" charset="0"/>
                <a:cs typeface="Times New Roman" panose="02020603050405020304" pitchFamily="18" charset="0"/>
              </a:rPr>
              <a:t>«О внесении изменений во Временные правила оформления листков нетрудоспособности, назначения и выплаты пособий по временной нетрудоспособности в случае карантина застрахованным лицам в возрасте 65 лет и старше»</a:t>
            </a:r>
          </a:p>
        </p:txBody>
      </p:sp>
    </p:spTree>
    <p:extLst>
      <p:ext uri="{BB962C8B-B14F-4D97-AF65-F5344CB8AC3E}">
        <p14:creationId xmlns:p14="http://schemas.microsoft.com/office/powerpoint/2010/main" val="1692368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033" y="3564672"/>
            <a:ext cx="4899110" cy="1015663"/>
          </a:xfrm>
          <a:prstGeom prst="rect">
            <a:avLst/>
          </a:prstGeom>
          <a:solidFill>
            <a:schemeClr val="bg1">
              <a:lumMod val="95000"/>
            </a:schemeClr>
          </a:solidFill>
          <a:ln w="38100">
            <a:solidFill>
              <a:schemeClr val="accent1">
                <a:lumMod val="40000"/>
                <a:lumOff val="60000"/>
              </a:schemeClr>
            </a:solidFill>
          </a:ln>
        </p:spPr>
        <p:txBody>
          <a:bodyPr wrap="square" rtlCol="0">
            <a:spAutoFit/>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Кому оформляется ЭЛН: </a:t>
            </a:r>
          </a:p>
          <a:p>
            <a:pPr algn="ctr"/>
            <a:r>
              <a:rPr lang="ru-RU" sz="1200" dirty="0" smtClean="0">
                <a:latin typeface="Times New Roman" panose="02020603050405020304" pitchFamily="18" charset="0"/>
                <a:cs typeface="Times New Roman" panose="02020603050405020304" pitchFamily="18" charset="0"/>
              </a:rPr>
              <a:t>лицам, подлежащим ОСС и ВНиМ, в возрасте от 65 лет и старше в период нахождения на карантине в связи с распространением </a:t>
            </a:r>
            <a:r>
              <a:rPr lang="ru-RU" sz="1200" dirty="0" err="1" smtClean="0">
                <a:latin typeface="Times New Roman" panose="02020603050405020304" pitchFamily="18" charset="0"/>
                <a:cs typeface="Times New Roman" panose="02020603050405020304" pitchFamily="18" charset="0"/>
              </a:rPr>
              <a:t>коронавирусом</a:t>
            </a:r>
            <a:r>
              <a:rPr lang="ru-RU" sz="1200" dirty="0" smtClean="0">
                <a:latin typeface="Times New Roman" panose="02020603050405020304" pitchFamily="18" charset="0"/>
                <a:cs typeface="Times New Roman" panose="02020603050405020304" pitchFamily="18" charset="0"/>
              </a:rPr>
              <a:t>, за исключением лиц, переведенных на дистанционный режим работы или находящихся в ежегодном оплачиваемом отпуске </a:t>
            </a:r>
            <a:endParaRPr lang="ru-RU" sz="1200" dirty="0">
              <a:latin typeface="Times New Roman" panose="02020603050405020304" pitchFamily="18" charset="0"/>
              <a:cs typeface="Times New Roman" panose="02020603050405020304" pitchFamily="18" charset="0"/>
            </a:endParaRPr>
          </a:p>
        </p:txBody>
      </p:sp>
      <p:sp>
        <p:nvSpPr>
          <p:cNvPr id="4" name="Text Box 1"/>
          <p:cNvSpPr txBox="1">
            <a:spLocks noChangeArrowheads="1"/>
          </p:cNvSpPr>
          <p:nvPr/>
        </p:nvSpPr>
        <p:spPr bwMode="auto">
          <a:xfrm>
            <a:off x="1259632" y="-225425"/>
            <a:ext cx="7164288"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ОФОРМЛЕНИЕ ЭЛЕКТРОННЫХ БОЛЬНИЧНЫХ В СЛУЧАЕ КАРАНТИНА ПО КОРОНАВИРУСУ ЗАСТРАХОВАННЫМ ЛИЦАМ В ВОЗРАСТЕ 65 ЛЕТ И СТАРШЕ </a:t>
            </a:r>
            <a:endParaRPr kumimoji="0" lang="ru-RU" altLang="ru-RU" sz="1200" b="1" dirty="0" smtClean="0">
              <a:solidFill>
                <a:schemeClr val="tx2"/>
              </a:solidFill>
              <a:latin typeface="Times New Roman" panose="02020603050405020304" pitchFamily="18" charset="0"/>
              <a:cs typeface="Times New Roman" panose="02020603050405020304" pitchFamily="18" charset="0"/>
            </a:endParaRPr>
          </a:p>
        </p:txBody>
      </p:sp>
      <p:grpSp>
        <p:nvGrpSpPr>
          <p:cNvPr id="5" name="Группа 21"/>
          <p:cNvGrpSpPr>
            <a:grpSpLocks/>
          </p:cNvGrpSpPr>
          <p:nvPr/>
        </p:nvGrpSpPr>
        <p:grpSpPr bwMode="auto">
          <a:xfrm>
            <a:off x="21759" y="37381"/>
            <a:ext cx="9144000" cy="785812"/>
            <a:chOff x="0" y="131763"/>
            <a:chExt cx="9144000" cy="785812"/>
          </a:xfrm>
        </p:grpSpPr>
        <p:sp>
          <p:nvSpPr>
            <p:cNvPr id="6"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8"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20037" b="19850"/>
          <a:stretch/>
        </p:blipFill>
        <p:spPr>
          <a:xfrm>
            <a:off x="18237" y="893042"/>
            <a:ext cx="1609911" cy="1290352"/>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900" y="1030599"/>
            <a:ext cx="1289461" cy="1038077"/>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7584" y="981728"/>
            <a:ext cx="1345125" cy="1240037"/>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2361" y="1064379"/>
            <a:ext cx="1186028" cy="954809"/>
          </a:xfrm>
          <a:prstGeom prst="rect">
            <a:avLst/>
          </a:prstGeom>
        </p:spPr>
      </p:pic>
      <p:pic>
        <p:nvPicPr>
          <p:cNvPr id="13" name="Рисунок 12"/>
          <p:cNvPicPr>
            <a:picLocks noChangeAspect="1"/>
          </p:cNvPicPr>
          <p:nvPr/>
        </p:nvPicPr>
        <p:blipFill rotWithShape="1">
          <a:blip r:embed="rId7" cstate="print">
            <a:extLst>
              <a:ext uri="{28A0092B-C50C-407E-A947-70E740481C1C}">
                <a14:useLocalDpi xmlns:a14="http://schemas.microsoft.com/office/drawing/2010/main" val="0"/>
              </a:ext>
            </a:extLst>
          </a:blip>
          <a:srcRect l="20834" r="30103"/>
          <a:stretch/>
        </p:blipFill>
        <p:spPr>
          <a:xfrm>
            <a:off x="7895920" y="1030599"/>
            <a:ext cx="908701" cy="1059091"/>
          </a:xfrm>
          <a:prstGeom prst="rect">
            <a:avLst/>
          </a:prstGeom>
        </p:spPr>
      </p:pic>
      <p:sp>
        <p:nvSpPr>
          <p:cNvPr id="14" name="Стрелка вправо 13"/>
          <p:cNvSpPr/>
          <p:nvPr/>
        </p:nvSpPr>
        <p:spPr>
          <a:xfrm>
            <a:off x="1651914" y="1534804"/>
            <a:ext cx="233437" cy="2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3525254" y="1525831"/>
            <a:ext cx="233437" cy="2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5509602" y="1495225"/>
            <a:ext cx="233437" cy="2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7447711" y="1437503"/>
            <a:ext cx="233437" cy="2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1974949" y="2099063"/>
            <a:ext cx="1651960" cy="1384995"/>
          </a:xfrm>
          <a:prstGeom prst="rect">
            <a:avLst/>
          </a:prstGeom>
          <a:solidFill>
            <a:schemeClr val="bg1">
              <a:lumMod val="95000"/>
            </a:schemeClr>
          </a:solidFill>
        </p:spPr>
        <p:txBody>
          <a:bodyPr wrap="square" rtlCol="0">
            <a:spAutoFit/>
          </a:bodyPr>
          <a:lstStyle/>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Идентификация страхователя и застрахованного лица. Передача сведений в уполномоченную медицинскую  организацию </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810542" y="2107045"/>
            <a:ext cx="1640302" cy="1384995"/>
          </a:xfrm>
          <a:prstGeom prst="rect">
            <a:avLst/>
          </a:prstGeom>
          <a:solidFill>
            <a:schemeClr val="bg1">
              <a:lumMod val="95000"/>
            </a:schemeClr>
          </a:solidFill>
        </p:spPr>
        <p:txBody>
          <a:bodyPr wrap="square" rtlCol="0">
            <a:spAutoFit/>
          </a:bodyPr>
          <a:lstStyle/>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Выплата пособия </a:t>
            </a:r>
          </a:p>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по временной нетрудоспособности  в течении </a:t>
            </a:r>
            <a:r>
              <a:rPr lang="ru-RU" sz="1200" dirty="0">
                <a:solidFill>
                  <a:schemeClr val="tx2">
                    <a:lumMod val="50000"/>
                  </a:schemeClr>
                </a:solidFill>
                <a:latin typeface="Times New Roman" panose="02020603050405020304" pitchFamily="18" charset="0"/>
                <a:cs typeface="Times New Roman" panose="02020603050405020304" pitchFamily="18" charset="0"/>
              </a:rPr>
              <a:t>7 календарных  дней с момента открытия ЭЛН </a:t>
            </a:r>
          </a:p>
        </p:txBody>
      </p:sp>
      <p:sp>
        <p:nvSpPr>
          <p:cNvPr id="20" name="TextBox 19"/>
          <p:cNvSpPr txBox="1"/>
          <p:nvPr/>
        </p:nvSpPr>
        <p:spPr>
          <a:xfrm>
            <a:off x="194007" y="2255107"/>
            <a:ext cx="1656283" cy="1200329"/>
          </a:xfrm>
          <a:prstGeom prst="rect">
            <a:avLst/>
          </a:prstGeom>
          <a:solidFill>
            <a:schemeClr val="bg1">
              <a:lumMod val="95000"/>
            </a:schemeClr>
          </a:solidFill>
        </p:spPr>
        <p:txBody>
          <a:bodyPr wrap="square" rtlCol="0">
            <a:spAutoFit/>
          </a:bodyPr>
          <a:lstStyle/>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Направление сведений в ИРО ФСС РФ  о  застрахованном лице</a:t>
            </a:r>
          </a:p>
          <a:p>
            <a:pPr algn="ctr"/>
            <a:endParaRPr lang="ru-RU" sz="1200" dirty="0">
              <a:solidFill>
                <a:schemeClr val="tx2">
                  <a:lumMod val="50000"/>
                </a:schemeClr>
              </a:solidFill>
              <a:latin typeface="Times New Roman" panose="02020603050405020304" pitchFamily="18" charset="0"/>
              <a:cs typeface="Times New Roman" panose="02020603050405020304" pitchFamily="18" charset="0"/>
            </a:endParaRPr>
          </a:p>
          <a:p>
            <a:pPr algn="ct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914133" y="2283729"/>
            <a:ext cx="1756431" cy="1200329"/>
          </a:xfrm>
          <a:prstGeom prst="rect">
            <a:avLst/>
          </a:prstGeom>
          <a:solidFill>
            <a:schemeClr val="bg1">
              <a:lumMod val="95000"/>
            </a:schemeClr>
          </a:solidFill>
        </p:spPr>
        <p:txBody>
          <a:bodyPr wrap="square" rtlCol="0">
            <a:spAutoFit/>
          </a:bodyPr>
          <a:lstStyle/>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Открытие электронного листка  </a:t>
            </a:r>
          </a:p>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 временной нетрудоспособности</a:t>
            </a:r>
          </a:p>
          <a:p>
            <a:pPr algn="ctr"/>
            <a:r>
              <a:rPr lang="ru-RU" sz="1200" dirty="0">
                <a:solidFill>
                  <a:schemeClr val="tx2">
                    <a:lumMod val="50000"/>
                  </a:schemeClr>
                </a:solidFill>
                <a:latin typeface="Times New Roman" panose="02020603050405020304" pitchFamily="18" charset="0"/>
                <a:cs typeface="Times New Roman" panose="02020603050405020304" pitchFamily="18" charset="0"/>
              </a:rPr>
              <a:t>н</a:t>
            </a:r>
            <a:r>
              <a:rPr lang="ru-RU" sz="1200" dirty="0" smtClean="0">
                <a:solidFill>
                  <a:schemeClr val="tx2">
                    <a:lumMod val="50000"/>
                  </a:schemeClr>
                </a:solidFill>
                <a:latin typeface="Times New Roman" panose="02020603050405020304" pitchFamily="18" charset="0"/>
                <a:cs typeface="Times New Roman" panose="02020603050405020304" pitchFamily="18" charset="0"/>
              </a:rPr>
              <a:t>а 14 календарных дней</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506804" y="2117162"/>
            <a:ext cx="1581780" cy="1384995"/>
          </a:xfrm>
          <a:prstGeom prst="rect">
            <a:avLst/>
          </a:prstGeom>
          <a:solidFill>
            <a:schemeClr val="bg1">
              <a:lumMod val="95000"/>
            </a:schemeClr>
          </a:solidFill>
        </p:spPr>
        <p:txBody>
          <a:bodyPr wrap="square" rtlCol="0">
            <a:spAutoFit/>
          </a:bodyPr>
          <a:lstStyle/>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Получение пособия </a:t>
            </a:r>
          </a:p>
          <a:p>
            <a:pPr algn="ctr"/>
            <a:r>
              <a:rPr lang="ru-RU" sz="1200" dirty="0" smtClean="0">
                <a:solidFill>
                  <a:schemeClr val="tx2">
                    <a:lumMod val="50000"/>
                  </a:schemeClr>
                </a:solidFill>
                <a:latin typeface="Times New Roman" panose="02020603050405020304" pitchFamily="18" charset="0"/>
                <a:cs typeface="Times New Roman" panose="02020603050405020304" pitchFamily="18" charset="0"/>
              </a:rPr>
              <a:t>по временной нетрудоспособности выбранным способом ( карта, банковский счёт, почтовый перевод)</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59862" y="4653897"/>
            <a:ext cx="4899110" cy="830997"/>
          </a:xfrm>
          <a:prstGeom prst="rect">
            <a:avLst/>
          </a:prstGeom>
          <a:solidFill>
            <a:schemeClr val="bg1">
              <a:lumMod val="95000"/>
            </a:schemeClr>
          </a:solidFill>
          <a:ln w="38100">
            <a:solidFill>
              <a:schemeClr val="accent1">
                <a:lumMod val="40000"/>
                <a:lumOff val="60000"/>
              </a:schemeClr>
            </a:solidFill>
          </a:ln>
        </p:spPr>
        <p:txBody>
          <a:bodyPr wrap="square" rtlCol="0">
            <a:spAutoFit/>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Что делает страхователь: </a:t>
            </a:r>
          </a:p>
          <a:p>
            <a:pPr algn="ctr"/>
            <a:r>
              <a:rPr lang="ru-RU" sz="1200" dirty="0" smtClean="0">
                <a:latin typeface="Times New Roman" panose="02020603050405020304" pitchFamily="18" charset="0"/>
                <a:cs typeface="Times New Roman" panose="02020603050405020304" pitchFamily="18" charset="0"/>
              </a:rPr>
              <a:t>работодатель направляет в ФСС реестры с перечнем застрахованных лиц и сведений, необходимых для назначения пособия по временной нетрудоспособности </a:t>
            </a:r>
            <a:endParaRPr lang="ru-RU" sz="1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45479" y="5558456"/>
            <a:ext cx="4899110" cy="1200329"/>
          </a:xfrm>
          <a:prstGeom prst="rect">
            <a:avLst/>
          </a:prstGeom>
          <a:solidFill>
            <a:schemeClr val="bg1">
              <a:lumMod val="95000"/>
            </a:schemeClr>
          </a:solidFill>
          <a:ln w="38100">
            <a:solidFill>
              <a:schemeClr val="tx2">
                <a:lumMod val="20000"/>
                <a:lumOff val="80000"/>
              </a:schemeClr>
            </a:solidFill>
          </a:ln>
        </p:spPr>
        <p:txBody>
          <a:bodyPr wrap="square" rtlCol="0">
            <a:spAutoFit/>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Что делает Фонд: </a:t>
            </a:r>
          </a:p>
          <a:p>
            <a:pPr algn="ctr"/>
            <a:r>
              <a:rPr lang="ru-RU" sz="1200" dirty="0" smtClean="0">
                <a:latin typeface="Times New Roman" panose="02020603050405020304" pitchFamily="18" charset="0"/>
                <a:cs typeface="Times New Roman" panose="02020603050405020304" pitchFamily="18" charset="0"/>
              </a:rPr>
              <a:t>Фонд осуществляет идентификацию застрахованных лиц, указанных в перечень, и проверку факта их трудоустройства у страхователя, в том числе, по СНИЛС, посредством направления запроса в информационную систему Пенсионного фонда РФ. Передает данные о застрахованных лицах и уполномоченную медицинскую организацию</a:t>
            </a:r>
            <a:endParaRPr lang="ru-RU"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743039" y="3648357"/>
            <a:ext cx="2767815" cy="1569660"/>
          </a:xfrm>
          <a:prstGeom prst="rect">
            <a:avLst/>
          </a:prstGeom>
          <a:solidFill>
            <a:schemeClr val="bg1">
              <a:lumMod val="95000"/>
            </a:schemeClr>
          </a:solidFill>
          <a:ln w="38100">
            <a:solidFill>
              <a:schemeClr val="tx2">
                <a:lumMod val="20000"/>
                <a:lumOff val="80000"/>
              </a:schemeClr>
            </a:solidFill>
          </a:ln>
        </p:spPr>
        <p:txBody>
          <a:bodyPr wrap="square" rtlCol="0">
            <a:spAutoFit/>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Как дистанционно получить электронный больничный лист: </a:t>
            </a:r>
          </a:p>
          <a:p>
            <a:pPr algn="ctr"/>
            <a:r>
              <a:rPr lang="ru-RU" sz="1200" dirty="0" smtClean="0">
                <a:latin typeface="Times New Roman" panose="02020603050405020304" pitchFamily="18" charset="0"/>
                <a:cs typeface="Times New Roman" panose="02020603050405020304" pitchFamily="18" charset="0"/>
              </a:rPr>
              <a:t>Необходимо сообщить работодателю по телефону, смс, по электронной почте или любым способом, исключающим личное присутствие, о намерении получить ЭЛН в случае карантина</a:t>
            </a:r>
            <a:endParaRPr lang="ru-RU" sz="12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5743039" y="5475993"/>
            <a:ext cx="2723808" cy="1200329"/>
          </a:xfrm>
          <a:prstGeom prst="rect">
            <a:avLst/>
          </a:prstGeom>
          <a:solidFill>
            <a:schemeClr val="bg1">
              <a:lumMod val="95000"/>
            </a:schemeClr>
          </a:solidFill>
          <a:ln w="38100">
            <a:solidFill>
              <a:schemeClr val="tx2">
                <a:lumMod val="20000"/>
                <a:lumOff val="80000"/>
              </a:schemeClr>
            </a:solidFill>
          </a:ln>
        </p:spPr>
        <p:txBody>
          <a:bodyPr wrap="square" rtlCol="0">
            <a:spAutoFit/>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Кто оплачивает ЭЛН: </a:t>
            </a:r>
          </a:p>
          <a:p>
            <a:pPr algn="ctr"/>
            <a:r>
              <a:rPr lang="ru-RU" sz="1200" dirty="0" smtClean="0">
                <a:latin typeface="Times New Roman" panose="02020603050405020304" pitchFamily="18" charset="0"/>
                <a:cs typeface="Times New Roman" panose="02020603050405020304" pitchFamily="18" charset="0"/>
              </a:rPr>
              <a:t>Больничный лист </a:t>
            </a:r>
            <a:r>
              <a:rPr lang="ru-RU" sz="1200" u="sng" dirty="0" smtClean="0">
                <a:latin typeface="Times New Roman" panose="02020603050405020304" pitchFamily="18" charset="0"/>
                <a:cs typeface="Times New Roman" panose="02020603050405020304" pitchFamily="18" charset="0"/>
              </a:rPr>
              <a:t>по временным правилам оплачивает Фонд социального страхования РФ в течение 7 дней за весь период временной нетрудоспособности</a:t>
            </a:r>
            <a:endParaRPr lang="ru-RU" sz="1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707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1103746" y="-189290"/>
            <a:ext cx="8053387"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gn="just">
              <a:lnSpc>
                <a:spcPct val="95000"/>
              </a:lnSpc>
              <a:spcBef>
                <a:spcPct val="0"/>
              </a:spcBef>
              <a:buFontTx/>
              <a:buNone/>
              <a:defRPr/>
            </a:pPr>
            <a:endParaRPr kumimoji="0" lang="ru-RU" altLang="ru-RU" sz="1400" b="1" dirty="0" smtClean="0">
              <a:solidFill>
                <a:schemeClr val="tx2"/>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ОФИЦИАЛЬНЫЙ САЙТ ИРКУТСКОГО РЕГИОНАЛЬНОГО ОТДЕЛЕНИЯ ФСС РФ: </a:t>
            </a:r>
            <a:r>
              <a:rPr kumimoji="0" lang="en-US" altLang="ru-RU" sz="2000" b="1" dirty="0" smtClean="0">
                <a:solidFill>
                  <a:srgbClr val="FF0000"/>
                </a:solidFill>
                <a:latin typeface="Times New Roman" panose="02020603050405020304" pitchFamily="18" charset="0"/>
                <a:cs typeface="Times New Roman" panose="02020603050405020304" pitchFamily="18" charset="0"/>
              </a:rPr>
              <a:t>r38.fss.ru</a:t>
            </a:r>
            <a:endParaRPr kumimoji="0" lang="ru-RU" altLang="ru-RU" sz="2000" b="1" dirty="0" smtClean="0">
              <a:solidFill>
                <a:schemeClr val="tx2"/>
              </a:solidFill>
              <a:latin typeface="Times New Roman" panose="02020603050405020304" pitchFamily="18" charset="0"/>
              <a:cs typeface="Times New Roman" panose="02020603050405020304" pitchFamily="18" charset="0"/>
            </a:endParaRPr>
          </a:p>
        </p:txBody>
      </p:sp>
      <p:grpSp>
        <p:nvGrpSpPr>
          <p:cNvPr id="6" name="Группа 21"/>
          <p:cNvGrpSpPr>
            <a:grpSpLocks/>
          </p:cNvGrpSpPr>
          <p:nvPr/>
        </p:nvGrpSpPr>
        <p:grpSpPr bwMode="auto">
          <a:xfrm>
            <a:off x="-27418" y="168836"/>
            <a:ext cx="9144000" cy="785812"/>
            <a:chOff x="0" y="131763"/>
            <a:chExt cx="9144000" cy="785812"/>
          </a:xfrm>
        </p:grpSpPr>
        <p:sp>
          <p:nvSpPr>
            <p:cNvPr id="7"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9"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r="38183"/>
          <a:stretch/>
        </p:blipFill>
        <p:spPr>
          <a:xfrm>
            <a:off x="6896" y="1417563"/>
            <a:ext cx="2826275" cy="2191777"/>
          </a:xfrm>
          <a:prstGeom prst="rect">
            <a:avLst/>
          </a:prstGeom>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r="37001" b="9630"/>
          <a:stretch/>
        </p:blipFill>
        <p:spPr>
          <a:xfrm>
            <a:off x="6236262" y="1632946"/>
            <a:ext cx="2880320" cy="1976394"/>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6413" y="733063"/>
            <a:ext cx="3600400" cy="2649811"/>
          </a:xfrm>
          <a:prstGeom prst="rect">
            <a:avLst/>
          </a:prstGeom>
        </p:spPr>
      </p:pic>
      <p:sp>
        <p:nvSpPr>
          <p:cNvPr id="16" name="TextBox 15"/>
          <p:cNvSpPr txBox="1"/>
          <p:nvPr/>
        </p:nvSpPr>
        <p:spPr>
          <a:xfrm>
            <a:off x="6156176" y="1074802"/>
            <a:ext cx="3168352" cy="553998"/>
          </a:xfrm>
          <a:prstGeom prst="rect">
            <a:avLst/>
          </a:prstGeom>
          <a:noFill/>
        </p:spPr>
        <p:txBody>
          <a:bodyPr wrap="square" rtlCol="0">
            <a:spAutoFit/>
          </a:bodyPr>
          <a:lstStyle/>
          <a:p>
            <a:r>
              <a:rPr lang="ru-RU" sz="1450" b="1" dirty="0" smtClean="0">
                <a:solidFill>
                  <a:srgbClr val="C00000"/>
                </a:solidFill>
                <a:latin typeface="Times New Roman" panose="02020603050405020304" pitchFamily="18" charset="0"/>
                <a:cs typeface="Times New Roman" panose="02020603050405020304" pitchFamily="18" charset="0"/>
              </a:rPr>
              <a:t>Раздел «БОЛЬНИЧНЫЙ ПО КАРАНТИНУ ГРАЖДАНАМ 65+»</a:t>
            </a:r>
            <a:endParaRPr lang="ru-RU" sz="1450"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85165" y="946175"/>
            <a:ext cx="3168352" cy="538609"/>
          </a:xfrm>
          <a:prstGeom prst="rect">
            <a:avLst/>
          </a:prstGeom>
          <a:noFill/>
        </p:spPr>
        <p:txBody>
          <a:bodyPr wrap="square" rtlCol="0">
            <a:spAutoFit/>
          </a:bodyPr>
          <a:lstStyle/>
          <a:p>
            <a:r>
              <a:rPr lang="ru-RU" sz="1450" b="1" dirty="0" smtClean="0">
                <a:solidFill>
                  <a:srgbClr val="C00000"/>
                </a:solidFill>
                <a:latin typeface="Times New Roman" panose="02020603050405020304" pitchFamily="18" charset="0"/>
                <a:cs typeface="Times New Roman" panose="02020603050405020304" pitchFamily="18" charset="0"/>
              </a:rPr>
              <a:t>Раздел «КАРАНТИН </a:t>
            </a:r>
            <a:br>
              <a:rPr lang="ru-RU" sz="1450" b="1" dirty="0" smtClean="0">
                <a:solidFill>
                  <a:srgbClr val="C00000"/>
                </a:solidFill>
                <a:latin typeface="Times New Roman" panose="02020603050405020304" pitchFamily="18" charset="0"/>
                <a:cs typeface="Times New Roman" panose="02020603050405020304" pitchFamily="18" charset="0"/>
              </a:rPr>
            </a:br>
            <a:r>
              <a:rPr lang="ru-RU" sz="1450" b="1" dirty="0" smtClean="0">
                <a:solidFill>
                  <a:srgbClr val="C00000"/>
                </a:solidFill>
                <a:latin typeface="Times New Roman" panose="02020603050405020304" pitchFamily="18" charset="0"/>
                <a:cs typeface="Times New Roman" panose="02020603050405020304" pitchFamily="18" charset="0"/>
              </a:rPr>
              <a:t>ПО КОРОНАВИРУСУ»</a:t>
            </a:r>
            <a:endParaRPr lang="ru-RU" sz="1450" b="1" dirty="0">
              <a:solidFill>
                <a:srgbClr val="C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5420" y="3777785"/>
            <a:ext cx="4460288" cy="2862322"/>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нормативно-правовые документы;</a:t>
            </a:r>
          </a:p>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инструкции по нормативно-правовым документам; </a:t>
            </a:r>
          </a:p>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ответы на часто задаваемые вопросы;</a:t>
            </a:r>
          </a:p>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видеоролики;</a:t>
            </a:r>
          </a:p>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полиграфическая информационно-разъяснительная продукция.</a:t>
            </a:r>
          </a:p>
          <a:p>
            <a:r>
              <a:rPr lang="ru-RU" dirty="0" smtClean="0"/>
              <a:t> </a:t>
            </a:r>
          </a:p>
          <a:p>
            <a:pPr algn="ctr"/>
            <a:r>
              <a:rPr lang="ru-RU" b="1" dirty="0" smtClean="0">
                <a:solidFill>
                  <a:schemeClr val="accent1">
                    <a:lumMod val="75000"/>
                  </a:schemeClr>
                </a:solidFill>
                <a:latin typeface="Times New Roman" panose="02020603050405020304" pitchFamily="18" charset="0"/>
                <a:cs typeface="Times New Roman" panose="02020603050405020304" pitchFamily="18" charset="0"/>
              </a:rPr>
              <a:t>ТЕЛЕФОН ГОРЯЧЕЙ ЛИНИИ: </a:t>
            </a:r>
          </a:p>
          <a:p>
            <a:pPr algn="ctr"/>
            <a:r>
              <a:rPr lang="ru-RU" b="1" dirty="0" smtClean="0">
                <a:solidFill>
                  <a:srgbClr val="FF0000"/>
                </a:solidFill>
                <a:latin typeface="Times New Roman" panose="02020603050405020304" pitchFamily="18" charset="0"/>
                <a:cs typeface="Times New Roman" panose="02020603050405020304" pitchFamily="18" charset="0"/>
              </a:rPr>
              <a:t>8 (3952) 25-96-69</a:t>
            </a:r>
            <a:endParaRPr lang="ru-RU" dirty="0"/>
          </a:p>
        </p:txBody>
      </p:sp>
      <p:sp>
        <p:nvSpPr>
          <p:cNvPr id="19" name="TextBox 18"/>
          <p:cNvSpPr txBox="1"/>
          <p:nvPr/>
        </p:nvSpPr>
        <p:spPr>
          <a:xfrm>
            <a:off x="4823689" y="3777785"/>
            <a:ext cx="4292893" cy="2862322"/>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нормативно-правовые документы;</a:t>
            </a:r>
          </a:p>
          <a:p>
            <a:pPr marL="285750" indent="-285750">
              <a:buFont typeface="Wingdings" panose="05000000000000000000" pitchFamily="2" charset="2"/>
              <a:buChar char="ü"/>
            </a:pPr>
            <a:r>
              <a:rPr lang="ru-RU" b="1" dirty="0">
                <a:solidFill>
                  <a:schemeClr val="accent1">
                    <a:lumMod val="75000"/>
                  </a:schemeClr>
                </a:solidFill>
                <a:latin typeface="Times New Roman" panose="02020603050405020304" pitchFamily="18" charset="0"/>
                <a:cs typeface="Times New Roman" panose="02020603050405020304" pitchFamily="18" charset="0"/>
              </a:rPr>
              <a:t>п</a:t>
            </a:r>
            <a:r>
              <a:rPr lang="ru-RU" b="1" dirty="0" smtClean="0">
                <a:solidFill>
                  <a:schemeClr val="accent1">
                    <a:lumMod val="75000"/>
                  </a:schemeClr>
                </a:solidFill>
                <a:latin typeface="Times New Roman" panose="02020603050405020304" pitchFamily="18" charset="0"/>
                <a:cs typeface="Times New Roman" panose="02020603050405020304" pitchFamily="18" charset="0"/>
              </a:rPr>
              <a:t>амятки для работников и работодателей</a:t>
            </a:r>
          </a:p>
          <a:p>
            <a:pPr marL="285750" indent="-285750">
              <a:buFont typeface="Wingdings" panose="05000000000000000000" pitchFamily="2" charset="2"/>
              <a:buChar char="ü"/>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объявления для страхователей и застрахованных лиц. </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b="1" dirty="0" smtClean="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r>
              <a:rPr lang="ru-RU" dirty="0" smtClean="0"/>
              <a:t> </a:t>
            </a:r>
          </a:p>
          <a:p>
            <a:pPr algn="ctr"/>
            <a:r>
              <a:rPr lang="ru-RU" b="1" dirty="0" smtClean="0">
                <a:solidFill>
                  <a:schemeClr val="accent1">
                    <a:lumMod val="75000"/>
                  </a:schemeClr>
                </a:solidFill>
                <a:latin typeface="Times New Roman" panose="02020603050405020304" pitchFamily="18" charset="0"/>
                <a:cs typeface="Times New Roman" panose="02020603050405020304" pitchFamily="18" charset="0"/>
              </a:rPr>
              <a:t>ТЕЛЕФОН ГОРЯЧЕЙ ЛИНИИ: </a:t>
            </a:r>
          </a:p>
          <a:p>
            <a:pPr algn="ctr"/>
            <a:r>
              <a:rPr lang="ru-RU" b="1" dirty="0" smtClean="0">
                <a:solidFill>
                  <a:srgbClr val="FF0000"/>
                </a:solidFill>
                <a:latin typeface="Times New Roman" panose="02020603050405020304" pitchFamily="18" charset="0"/>
                <a:cs typeface="Times New Roman" panose="02020603050405020304" pitchFamily="18" charset="0"/>
              </a:rPr>
              <a:t>8 (3952) 25-96-80</a:t>
            </a:r>
          </a:p>
        </p:txBody>
      </p:sp>
    </p:spTree>
    <p:extLst>
      <p:ext uri="{BB962C8B-B14F-4D97-AF65-F5344CB8AC3E}">
        <p14:creationId xmlns:p14="http://schemas.microsoft.com/office/powerpoint/2010/main" val="234612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12965" y="314614"/>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077648" y="97346"/>
            <a:ext cx="788436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buNone/>
            </a:pPr>
            <a:r>
              <a:rPr lang="ru-RU" sz="1200" b="1" dirty="0" smtClean="0">
                <a:solidFill>
                  <a:srgbClr val="FF0000"/>
                </a:solidFill>
                <a:latin typeface="Times New Roman" panose="02020603050405020304" pitchFamily="18" charset="0"/>
                <a:cs typeface="Times New Roman" panose="02020603050405020304" pitchFamily="18" charset="0"/>
              </a:rPr>
              <a:t>ФЕДЕРАЛЬНОЙ ЗАКОН ОТ 01.04.2020 Г. № 104-ФЗ «ОБ ОСОБЕННОСТЯХ ИСЧИСЛЕНИЯ ПОСОБИЙ ПО ВРЕМЕННОЙ НЕТРУДОСПОСОБНОСТИ И ОСУЩЕСТВЛЕНИЯ ЕЖЕМЕСЯЧНЫХ ВЫПЛАТ В СВЯЗИ С РОЖДЕНИЕМ (УСЫНОВЛЕНИЕМ) ПЕРВОГО ИЛИ ВТОРОГО РЕБЕНКА»</a:t>
            </a:r>
          </a:p>
          <a:p>
            <a:pPr>
              <a:buNone/>
            </a:pPr>
            <a:r>
              <a:rPr lang="ru-RU" sz="1200" b="1" dirty="0" smtClean="0">
                <a:solidFill>
                  <a:srgbClr val="FF0000"/>
                </a:solidFill>
                <a:latin typeface="Times New Roman" panose="02020603050405020304" pitchFamily="18" charset="0"/>
                <a:cs typeface="Times New Roman" panose="02020603050405020304" pitchFamily="18" charset="0"/>
              </a:rPr>
              <a:t>(ПЕРИОД  ДЕЙСТВИЯ  С 1 АПРЕЛЯ ПО 31 ДЕКАБРЯ 2020г.)</a:t>
            </a:r>
            <a:endParaRPr lang="ru-RU" sz="1200"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293096"/>
            <a:ext cx="2542925" cy="201622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57" y="1170275"/>
            <a:ext cx="2459192" cy="2459192"/>
          </a:xfrm>
          <a:prstGeom prst="rect">
            <a:avLst/>
          </a:prstGeom>
        </p:spPr>
      </p:pic>
      <p:sp>
        <p:nvSpPr>
          <p:cNvPr id="16" name="TextBox 15"/>
          <p:cNvSpPr txBox="1"/>
          <p:nvPr/>
        </p:nvSpPr>
        <p:spPr>
          <a:xfrm>
            <a:off x="2586584" y="1356862"/>
            <a:ext cx="6112517" cy="2308324"/>
          </a:xfrm>
          <a:prstGeom prst="rect">
            <a:avLst/>
          </a:prstGeom>
          <a:solidFill>
            <a:schemeClr val="bg1">
              <a:lumMod val="95000"/>
            </a:schemeClr>
          </a:solidFill>
        </p:spPr>
        <p:txBody>
          <a:bodyPr wrap="square" rtlCol="0">
            <a:spAutoFit/>
          </a:bodyPr>
          <a:lstStyle/>
          <a:p>
            <a:pPr marL="171450" indent="-1714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 Размер </a:t>
            </a:r>
            <a:r>
              <a:rPr lang="ru-RU" dirty="0">
                <a:latin typeface="Times New Roman" panose="02020603050405020304" pitchFamily="18" charset="0"/>
                <a:cs typeface="Times New Roman" panose="02020603050405020304" pitchFamily="18" charset="0"/>
              </a:rPr>
              <a:t>пособия по временной нетрудоспособности за полный календарный месяц не может быть меньше минимального размера оплаты </a:t>
            </a:r>
            <a:r>
              <a:rPr lang="ru-RU" dirty="0" smtClean="0">
                <a:latin typeface="Times New Roman" panose="02020603050405020304" pitchFamily="18" charset="0"/>
                <a:cs typeface="Times New Roman" panose="02020603050405020304" pitchFamily="18" charset="0"/>
              </a:rPr>
              <a:t>труда. </a:t>
            </a:r>
          </a:p>
          <a:p>
            <a:pPr marL="171450" indent="-1714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 В районах </a:t>
            </a:r>
            <a:r>
              <a:rPr lang="ru-RU" dirty="0">
                <a:latin typeface="Times New Roman" panose="02020603050405020304" pitchFamily="18" charset="0"/>
                <a:cs typeface="Times New Roman" panose="02020603050405020304" pitchFamily="18" charset="0"/>
              </a:rPr>
              <a:t>и местностях, в которых </a:t>
            </a:r>
            <a:r>
              <a:rPr lang="ru-RU" dirty="0" smtClean="0">
                <a:latin typeface="Times New Roman" panose="02020603050405020304" pitchFamily="18" charset="0"/>
                <a:cs typeface="Times New Roman" panose="02020603050405020304" pitchFamily="18" charset="0"/>
              </a:rPr>
              <a:t>применяются </a:t>
            </a:r>
            <a:r>
              <a:rPr lang="ru-RU" dirty="0">
                <a:latin typeface="Times New Roman" panose="02020603050405020304" pitchFamily="18" charset="0"/>
                <a:cs typeface="Times New Roman" panose="02020603050405020304" pitchFamily="18" charset="0"/>
              </a:rPr>
              <a:t>районные коэффициенты к заработной плате, минимальный размер оплаты труда для исчисления </a:t>
            </a:r>
            <a:r>
              <a:rPr lang="ru-RU" dirty="0" smtClean="0">
                <a:latin typeface="Times New Roman" panose="02020603050405020304" pitchFamily="18" charset="0"/>
                <a:cs typeface="Times New Roman" panose="02020603050405020304" pitchFamily="18" charset="0"/>
              </a:rPr>
              <a:t>пособия по </a:t>
            </a:r>
            <a:r>
              <a:rPr lang="ru-RU" dirty="0">
                <a:latin typeface="Times New Roman" panose="02020603050405020304" pitchFamily="18" charset="0"/>
                <a:cs typeface="Times New Roman" panose="02020603050405020304" pitchFamily="18" charset="0"/>
              </a:rPr>
              <a:t>временной нетрудоспособности определяется с учетом этих коэффициентов. </a:t>
            </a:r>
            <a:endParaRPr lang="ru-RU" dirty="0" smtClean="0">
              <a:latin typeface="Times New Roman" panose="02020603050405020304" pitchFamily="18" charset="0"/>
              <a:cs typeface="Times New Roman" panose="02020603050405020304" pitchFamily="18" charset="0"/>
            </a:endParaRPr>
          </a:p>
        </p:txBody>
      </p:sp>
      <p:sp>
        <p:nvSpPr>
          <p:cNvPr id="18" name="TextBox 17"/>
          <p:cNvSpPr txBox="1"/>
          <p:nvPr/>
        </p:nvSpPr>
        <p:spPr>
          <a:xfrm>
            <a:off x="467544" y="4147046"/>
            <a:ext cx="5472608" cy="2308324"/>
          </a:xfrm>
          <a:prstGeom prst="rect">
            <a:avLst/>
          </a:prstGeom>
          <a:solidFill>
            <a:schemeClr val="bg1">
              <a:lumMod val="95000"/>
            </a:schemeClr>
          </a:solidFill>
        </p:spPr>
        <p:txBody>
          <a:bodyPr wrap="square" rtlCol="0">
            <a:spAutoFit/>
          </a:bodyPr>
          <a:lstStyle/>
          <a:p>
            <a:pPr marL="285750" indent="-285750" algn="just">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Если застрахованное лицо на момент наступления страхового случая (временная нетрудоспособность) работает на условиях неполного рабочего времени, размер пособия по временной нетрудоспособности, исчисленного исходя из МРОТ, определяется пропорционально продолжительности рабочего времени застрахованного лица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922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
          <p:cNvSpPr txBox="1">
            <a:spLocks noChangeArrowheads="1"/>
          </p:cNvSpPr>
          <p:nvPr/>
        </p:nvSpPr>
        <p:spPr bwMode="auto">
          <a:xfrm>
            <a:off x="1090613" y="44624"/>
            <a:ext cx="8053387" cy="8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lnSpc>
                <a:spcPct val="95000"/>
              </a:lnSpc>
              <a:spcBef>
                <a:spcPct val="0"/>
              </a:spcBef>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ФЕДЕРАЛЬНЫЙ ЗАКОН ОТ 01.04.2020 № 104-ФЗ «ОБ ОСОБЕННОСТЯХ ИСЧИСЛЕНИЯ ПОСОБИЙ ПО ВРЕМЕННОЙ НЕТРУДОСПОЛСОБНОСТИ И ОСУЩЕСТВЛЕНИЯ ЕЖЕМЕСЯЧНЫХ ВЫПЛАТ В СВЯЗИ С РОЖДЕНИЕМ (УСЫНОВЛЕНИЕМ) ПЕРВОГО ИЛИ ВТОРОГО РЕБЕНКА»</a:t>
            </a:r>
            <a:br>
              <a:rPr kumimoji="0" lang="ru-RU" altLang="ru-RU" sz="1200" b="1" dirty="0" smtClean="0">
                <a:solidFill>
                  <a:srgbClr val="FF0000"/>
                </a:solidFill>
                <a:latin typeface="Times New Roman" panose="02020603050405020304" pitchFamily="18" charset="0"/>
                <a:cs typeface="Times New Roman" panose="02020603050405020304" pitchFamily="18" charset="0"/>
              </a:rPr>
            </a:br>
            <a:r>
              <a:rPr kumimoji="0" lang="ru-RU" altLang="ru-RU" sz="1200" b="1" dirty="0" smtClean="0">
                <a:solidFill>
                  <a:srgbClr val="FF0000"/>
                </a:solidFill>
                <a:latin typeface="Times New Roman" panose="02020603050405020304" pitchFamily="18" charset="0"/>
                <a:cs typeface="Times New Roman" panose="02020603050405020304" pitchFamily="18" charset="0"/>
              </a:rPr>
              <a:t> </a:t>
            </a:r>
            <a:r>
              <a:rPr kumimoji="0" lang="ru-RU" altLang="ru-RU" sz="1200" b="1" dirty="0">
                <a:solidFill>
                  <a:srgbClr val="FF0000"/>
                </a:solidFill>
                <a:latin typeface="Times New Roman" panose="02020603050405020304" pitchFamily="18" charset="0"/>
                <a:cs typeface="Times New Roman" panose="02020603050405020304" pitchFamily="18" charset="0"/>
              </a:rPr>
              <a:t>(действует с </a:t>
            </a:r>
            <a:r>
              <a:rPr kumimoji="0" lang="ru-RU" altLang="ru-RU" sz="1200" b="1" dirty="0" smtClean="0">
                <a:solidFill>
                  <a:srgbClr val="FF0000"/>
                </a:solidFill>
                <a:latin typeface="Times New Roman" panose="02020603050405020304" pitchFamily="18" charset="0"/>
                <a:cs typeface="Times New Roman" panose="02020603050405020304" pitchFamily="18" charset="0"/>
              </a:rPr>
              <a:t>01.04.2020 г. по 31.12.2020 г.)</a:t>
            </a:r>
            <a:endParaRPr kumimoji="0" lang="ru-RU" altLang="ru-RU" sz="1200" b="1" dirty="0">
              <a:solidFill>
                <a:srgbClr val="191966"/>
              </a:solidFill>
              <a:latin typeface="Times New Roman" panose="02020603050405020304" pitchFamily="18" charset="0"/>
              <a:cs typeface="Times New Roman" panose="02020603050405020304" pitchFamily="18" charset="0"/>
            </a:endParaRPr>
          </a:p>
          <a:p>
            <a:pPr>
              <a:lnSpc>
                <a:spcPct val="95000"/>
              </a:lnSpc>
              <a:spcBef>
                <a:spcPct val="0"/>
              </a:spcBef>
              <a:buFontTx/>
              <a:buNone/>
              <a:defRPr/>
            </a:pPr>
            <a:r>
              <a:rPr kumimoji="0" lang="ru-RU" altLang="ru-RU" sz="1200" b="1" dirty="0" smtClean="0">
                <a:solidFill>
                  <a:srgbClr val="FF0000"/>
                </a:solidFill>
                <a:latin typeface="Times New Roman" panose="02020603050405020304" pitchFamily="18" charset="0"/>
                <a:cs typeface="Times New Roman" panose="02020603050405020304" pitchFamily="18" charset="0"/>
              </a:rPr>
              <a:t> </a:t>
            </a:r>
          </a:p>
        </p:txBody>
      </p:sp>
      <p:grpSp>
        <p:nvGrpSpPr>
          <p:cNvPr id="19460" name="Группа 21"/>
          <p:cNvGrpSpPr>
            <a:grpSpLocks/>
          </p:cNvGrpSpPr>
          <p:nvPr/>
        </p:nvGrpSpPr>
        <p:grpSpPr bwMode="auto">
          <a:xfrm>
            <a:off x="0" y="260648"/>
            <a:ext cx="9144000" cy="785812"/>
            <a:chOff x="0" y="131763"/>
            <a:chExt cx="9144000" cy="785812"/>
          </a:xfrm>
        </p:grpSpPr>
        <p:sp>
          <p:nvSpPr>
            <p:cNvPr id="19474"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75"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9476" name="Picture 2" descr="Logo1_color_CMYK"/>
            <p:cNvPicPr>
              <a:picLocks noChangeAspect="1" noChangeArrowheads="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Скругленный прямоугольник 4"/>
          <p:cNvSpPr/>
          <p:nvPr/>
        </p:nvSpPr>
        <p:spPr>
          <a:xfrm>
            <a:off x="513556" y="1124744"/>
            <a:ext cx="8136904" cy="400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072339" y="1124744"/>
            <a:ext cx="7272808"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Страховой случай начался в марте и продолжается в апреле 2020 года </a:t>
            </a:r>
            <a:endParaRPr lang="ru-RU" dirty="0">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211138" y="2182848"/>
            <a:ext cx="3064718" cy="646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598541" y="2182848"/>
            <a:ext cx="2289911" cy="646331"/>
          </a:xfrm>
          <a:prstGeom prst="rect">
            <a:avLst/>
          </a:prstGeom>
          <a:noFill/>
        </p:spPr>
        <p:txBody>
          <a:bodyPr wrap="square" rtlCol="0">
            <a:spAutoFit/>
          </a:bodyPr>
          <a:lstStyle/>
          <a:p>
            <a:pPr algn="ctr"/>
            <a:r>
              <a:rPr lang="ru-RU" b="1" u="sng" dirty="0" smtClean="0">
                <a:latin typeface="Times New Roman" panose="02020603050405020304" pitchFamily="18" charset="0"/>
                <a:cs typeface="Times New Roman" panose="02020603050405020304" pitchFamily="18" charset="0"/>
              </a:rPr>
              <a:t>МАРТ</a:t>
            </a:r>
          </a:p>
          <a:p>
            <a:pPr algn="ctr"/>
            <a:r>
              <a:rPr lang="ru-RU" dirty="0" smtClean="0">
                <a:latin typeface="Times New Roman" panose="02020603050405020304" pitchFamily="18" charset="0"/>
                <a:cs typeface="Times New Roman" panose="02020603050405020304" pitchFamily="18" charset="0"/>
              </a:rPr>
              <a:t>по Закону № 255-ФЗ</a:t>
            </a:r>
            <a:endParaRPr lang="ru-RU"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5076056" y="2182848"/>
            <a:ext cx="3928814" cy="6874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5183144" y="2182848"/>
            <a:ext cx="3816423" cy="646331"/>
          </a:xfrm>
          <a:prstGeom prst="rect">
            <a:avLst/>
          </a:prstGeom>
          <a:noFill/>
        </p:spPr>
        <p:txBody>
          <a:bodyPr wrap="square" rtlCol="0">
            <a:spAutoFit/>
          </a:bodyPr>
          <a:lstStyle/>
          <a:p>
            <a:pPr algn="ctr"/>
            <a:r>
              <a:rPr lang="ru-RU" b="1" u="sng" dirty="0" smtClean="0">
                <a:latin typeface="Times New Roman" panose="02020603050405020304" pitchFamily="18" charset="0"/>
                <a:cs typeface="Times New Roman" panose="02020603050405020304" pitchFamily="18" charset="0"/>
              </a:rPr>
              <a:t>АПРЕЛЬ</a:t>
            </a:r>
          </a:p>
          <a:p>
            <a:pPr algn="ctr"/>
            <a:r>
              <a:rPr lang="ru-RU" dirty="0" smtClean="0">
                <a:latin typeface="Times New Roman" panose="02020603050405020304" pitchFamily="18" charset="0"/>
                <a:cs typeface="Times New Roman" panose="02020603050405020304" pitchFamily="18" charset="0"/>
              </a:rPr>
              <a:t>по Закону № 255-ФЗ + </a:t>
            </a:r>
            <a:r>
              <a:rPr lang="ru-RU" dirty="0" smtClean="0">
                <a:solidFill>
                  <a:srgbClr val="C00000"/>
                </a:solidFill>
                <a:latin typeface="Times New Roman" panose="02020603050405020304" pitchFamily="18" charset="0"/>
                <a:cs typeface="Times New Roman" panose="02020603050405020304" pitchFamily="18" charset="0"/>
              </a:rPr>
              <a:t>новый расчет</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7020272" y="3205916"/>
            <a:ext cx="1979295" cy="115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6932305" y="3140968"/>
            <a:ext cx="2067262" cy="1200329"/>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Пособие по Закону № 255-ФЗ за полный месяц </a:t>
            </a:r>
            <a:r>
              <a:rPr lang="en-US" b="1" dirty="0" smtClean="0">
                <a:latin typeface="Times New Roman" panose="02020603050405020304" pitchFamily="18" charset="0"/>
                <a:cs typeface="Times New Roman" panose="02020603050405020304" pitchFamily="18" charset="0"/>
              </a:rPr>
              <a:t>&gt;=</a:t>
            </a:r>
            <a:r>
              <a:rPr lang="ru-RU" b="1" dirty="0" smtClean="0">
                <a:latin typeface="Times New Roman" panose="02020603050405020304" pitchFamily="18" charset="0"/>
                <a:cs typeface="Times New Roman" panose="02020603050405020304" pitchFamily="18" charset="0"/>
              </a:rPr>
              <a:t> МРОТ</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41" name="Скругленный прямоугольник 40"/>
          <p:cNvSpPr/>
          <p:nvPr/>
        </p:nvSpPr>
        <p:spPr>
          <a:xfrm>
            <a:off x="5169034" y="3161539"/>
            <a:ext cx="1699231" cy="115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5101477" y="3185345"/>
            <a:ext cx="1763271" cy="1200329"/>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Пособие по Закону № 255-ФЗ за полный месяц </a:t>
            </a:r>
            <a:r>
              <a:rPr lang="en-US" b="1" dirty="0" smtClean="0">
                <a:latin typeface="Times New Roman" panose="02020603050405020304" pitchFamily="18" charset="0"/>
                <a:cs typeface="Times New Roman" panose="02020603050405020304" pitchFamily="18" charset="0"/>
              </a:rPr>
              <a:t>&lt;</a:t>
            </a:r>
            <a:r>
              <a:rPr lang="ru-RU" b="1" dirty="0" smtClean="0">
                <a:latin typeface="Times New Roman" panose="02020603050405020304" pitchFamily="18" charset="0"/>
                <a:cs typeface="Times New Roman" panose="02020603050405020304" pitchFamily="18" charset="0"/>
              </a:rPr>
              <a:t> МРОТ</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5140997" y="4822847"/>
            <a:ext cx="1699231" cy="5890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5137013" y="4798893"/>
            <a:ext cx="1763271"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Доплата до МРОТ</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49" name="Скругленный прямоугольник 48"/>
          <p:cNvSpPr/>
          <p:nvPr/>
        </p:nvSpPr>
        <p:spPr>
          <a:xfrm>
            <a:off x="7020270" y="4821831"/>
            <a:ext cx="1979295" cy="5890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7128281" y="4931696"/>
            <a:ext cx="1763271" cy="36933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Доплаты нет</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6753356" y="1580211"/>
            <a:ext cx="504056" cy="532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низ 50"/>
          <p:cNvSpPr/>
          <p:nvPr/>
        </p:nvSpPr>
        <p:spPr>
          <a:xfrm>
            <a:off x="1743496" y="1572360"/>
            <a:ext cx="504056" cy="576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низ 51"/>
          <p:cNvSpPr/>
          <p:nvPr/>
        </p:nvSpPr>
        <p:spPr>
          <a:xfrm>
            <a:off x="5780177" y="2829179"/>
            <a:ext cx="504056" cy="332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трелка вниз 52"/>
          <p:cNvSpPr/>
          <p:nvPr/>
        </p:nvSpPr>
        <p:spPr>
          <a:xfrm>
            <a:off x="7805787" y="2839244"/>
            <a:ext cx="504056" cy="366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трелка вниз 53"/>
          <p:cNvSpPr/>
          <p:nvPr/>
        </p:nvSpPr>
        <p:spPr>
          <a:xfrm>
            <a:off x="5731084" y="4415095"/>
            <a:ext cx="504056" cy="382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низ 54"/>
          <p:cNvSpPr/>
          <p:nvPr/>
        </p:nvSpPr>
        <p:spPr>
          <a:xfrm>
            <a:off x="7805787" y="4407887"/>
            <a:ext cx="504056" cy="38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кругленный прямоугольник 55"/>
          <p:cNvSpPr/>
          <p:nvPr/>
        </p:nvSpPr>
        <p:spPr>
          <a:xfrm>
            <a:off x="200683" y="5851530"/>
            <a:ext cx="2334454" cy="646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86865" y="5990029"/>
            <a:ext cx="2575108" cy="369332"/>
          </a:xfrm>
          <a:prstGeom prst="rect">
            <a:avLst/>
          </a:prstGeom>
          <a:noFill/>
        </p:spPr>
        <p:txBody>
          <a:bodyPr wrap="square" rtlCol="0">
            <a:sp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РАЗМЕР ПОСОБИЯ</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8" name="Скругленный прямоугольник 57"/>
          <p:cNvSpPr/>
          <p:nvPr/>
        </p:nvSpPr>
        <p:spPr>
          <a:xfrm>
            <a:off x="3035155" y="5837168"/>
            <a:ext cx="1715050" cy="646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2747724" y="5867822"/>
            <a:ext cx="2289911" cy="523220"/>
          </a:xfrm>
          <a:prstGeom prst="rect">
            <a:avLst/>
          </a:prstGeom>
          <a:noFill/>
        </p:spPr>
        <p:txBody>
          <a:bodyPr wrap="square" rtlCol="0">
            <a:spAutoFit/>
          </a:bodyPr>
          <a:lstStyle/>
          <a:p>
            <a:pPr algn="ctr"/>
            <a:r>
              <a:rPr lang="ru-RU" sz="1400" b="1" u="sng" dirty="0" smtClean="0">
                <a:latin typeface="Times New Roman" panose="02020603050405020304" pitchFamily="18" charset="0"/>
                <a:cs typeface="Times New Roman" panose="02020603050405020304" pitchFamily="18" charset="0"/>
              </a:rPr>
              <a:t>МАРТ</a:t>
            </a:r>
          </a:p>
          <a:p>
            <a:pPr algn="ctr"/>
            <a:r>
              <a:rPr lang="ru-RU" sz="1400" dirty="0" smtClean="0">
                <a:latin typeface="Times New Roman" panose="02020603050405020304" pitchFamily="18" charset="0"/>
                <a:cs typeface="Times New Roman" panose="02020603050405020304" pitchFamily="18" charset="0"/>
              </a:rPr>
              <a:t>по Закону № 255-ФЗ</a:t>
            </a:r>
            <a:endParaRPr lang="ru-RU" sz="1400" dirty="0">
              <a:latin typeface="Times New Roman" panose="02020603050405020304" pitchFamily="18" charset="0"/>
              <a:cs typeface="Times New Roman" panose="02020603050405020304" pitchFamily="18" charset="0"/>
            </a:endParaRPr>
          </a:p>
        </p:txBody>
      </p:sp>
      <p:sp>
        <p:nvSpPr>
          <p:cNvPr id="65" name="Скругленный прямоугольник 64"/>
          <p:cNvSpPr/>
          <p:nvPr/>
        </p:nvSpPr>
        <p:spPr>
          <a:xfrm>
            <a:off x="5132614" y="5842036"/>
            <a:ext cx="1715050" cy="646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p:cNvSpPr txBox="1"/>
          <p:nvPr/>
        </p:nvSpPr>
        <p:spPr>
          <a:xfrm>
            <a:off x="4861263" y="5819828"/>
            <a:ext cx="2289911" cy="738664"/>
          </a:xfrm>
          <a:prstGeom prst="rect">
            <a:avLst/>
          </a:prstGeom>
          <a:noFill/>
        </p:spPr>
        <p:txBody>
          <a:bodyPr wrap="square" rtlCol="0">
            <a:spAutoFit/>
          </a:bodyPr>
          <a:lstStyle/>
          <a:p>
            <a:pPr algn="ctr"/>
            <a:r>
              <a:rPr lang="ru-RU" sz="1400" b="1" u="sng" dirty="0" smtClean="0">
                <a:latin typeface="Times New Roman" panose="02020603050405020304" pitchFamily="18" charset="0"/>
                <a:cs typeface="Times New Roman" panose="02020603050405020304" pitchFamily="18" charset="0"/>
              </a:rPr>
              <a:t>АПРЕЛЬ</a:t>
            </a:r>
          </a:p>
          <a:p>
            <a:pPr algn="ctr"/>
            <a:r>
              <a:rPr lang="ru-RU" sz="1400" dirty="0" smtClean="0">
                <a:latin typeface="Times New Roman" panose="02020603050405020304" pitchFamily="18" charset="0"/>
                <a:cs typeface="Times New Roman" panose="02020603050405020304" pitchFamily="18" charset="0"/>
              </a:rPr>
              <a:t>по Закону № 255-ФЗ (</a:t>
            </a:r>
            <a:r>
              <a:rPr lang="en-US" sz="1400" dirty="0" smtClean="0">
                <a:latin typeface="Times New Roman" panose="02020603050405020304" pitchFamily="18" charset="0"/>
                <a:cs typeface="Times New Roman" panose="02020603050405020304" pitchFamily="18" charset="0"/>
              </a:rPr>
              <a:t>&lt;</a:t>
            </a:r>
            <a:r>
              <a:rPr lang="ru-RU" sz="1400" dirty="0" smtClean="0">
                <a:latin typeface="Times New Roman" panose="02020603050405020304" pitchFamily="18" charset="0"/>
                <a:cs typeface="Times New Roman" panose="02020603050405020304" pitchFamily="18" charset="0"/>
              </a:rPr>
              <a:t>МРОТ)</a:t>
            </a:r>
            <a:endParaRPr lang="ru-RU" sz="1400" dirty="0">
              <a:latin typeface="Times New Roman" panose="02020603050405020304" pitchFamily="18" charset="0"/>
              <a:cs typeface="Times New Roman" panose="02020603050405020304" pitchFamily="18" charset="0"/>
            </a:endParaRPr>
          </a:p>
        </p:txBody>
      </p:sp>
      <p:sp>
        <p:nvSpPr>
          <p:cNvPr id="67" name="Скругленный прямоугольник 66"/>
          <p:cNvSpPr/>
          <p:nvPr/>
        </p:nvSpPr>
        <p:spPr>
          <a:xfrm>
            <a:off x="7176534" y="5838419"/>
            <a:ext cx="1715050" cy="646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p:cNvSpPr txBox="1"/>
          <p:nvPr/>
        </p:nvSpPr>
        <p:spPr>
          <a:xfrm>
            <a:off x="6927177" y="5955092"/>
            <a:ext cx="2289911" cy="307777"/>
          </a:xfrm>
          <a:prstGeom prst="rect">
            <a:avLst/>
          </a:prstGeom>
          <a:noFill/>
        </p:spPr>
        <p:txBody>
          <a:bodyPr wrap="square" rtlCol="0">
            <a:spAutoFit/>
          </a:bodyPr>
          <a:lstStyle/>
          <a:p>
            <a:pPr algn="ctr"/>
            <a:r>
              <a:rPr lang="ru-RU" sz="1400" b="1" u="sng" dirty="0" smtClean="0">
                <a:latin typeface="Times New Roman" panose="02020603050405020304" pitchFamily="18" charset="0"/>
                <a:cs typeface="Times New Roman" panose="02020603050405020304" pitchFamily="18" charset="0"/>
              </a:rPr>
              <a:t>Доплата до МРОТ</a:t>
            </a:r>
            <a:endParaRPr lang="ru-RU" sz="1400" dirty="0">
              <a:latin typeface="Times New Roman" panose="02020603050405020304" pitchFamily="18" charset="0"/>
              <a:cs typeface="Times New Roman" panose="02020603050405020304" pitchFamily="18" charset="0"/>
            </a:endParaRPr>
          </a:p>
        </p:txBody>
      </p:sp>
      <p:sp>
        <p:nvSpPr>
          <p:cNvPr id="14" name="Плюс 13"/>
          <p:cNvSpPr/>
          <p:nvPr/>
        </p:nvSpPr>
        <p:spPr>
          <a:xfrm>
            <a:off x="4776669" y="6009869"/>
            <a:ext cx="343265" cy="329652"/>
          </a:xfrm>
          <a:prstGeom prst="mathPlus">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люс 68"/>
          <p:cNvSpPr/>
          <p:nvPr/>
        </p:nvSpPr>
        <p:spPr>
          <a:xfrm>
            <a:off x="6833752" y="6009869"/>
            <a:ext cx="343265" cy="329652"/>
          </a:xfrm>
          <a:prstGeom prst="mathPlus">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Равно 15"/>
          <p:cNvSpPr/>
          <p:nvPr/>
        </p:nvSpPr>
        <p:spPr>
          <a:xfrm>
            <a:off x="2614650" y="6059424"/>
            <a:ext cx="332676" cy="230541"/>
          </a:xfrm>
          <a:prstGeom prst="mathEqual">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8" name="Прямая соединительная линия 17"/>
          <p:cNvCxnSpPr/>
          <p:nvPr/>
        </p:nvCxnSpPr>
        <p:spPr>
          <a:xfrm>
            <a:off x="211138" y="5707514"/>
            <a:ext cx="8804719"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721595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1"/>
          <p:cNvGrpSpPr>
            <a:grpSpLocks/>
          </p:cNvGrpSpPr>
          <p:nvPr/>
        </p:nvGrpSpPr>
        <p:grpSpPr bwMode="auto">
          <a:xfrm>
            <a:off x="-12965" y="314614"/>
            <a:ext cx="9144000" cy="785812"/>
            <a:chOff x="0" y="131763"/>
            <a:chExt cx="9144000" cy="785812"/>
          </a:xfrm>
        </p:grpSpPr>
        <p:sp>
          <p:nvSpPr>
            <p:cNvPr id="3" name="Line 16"/>
            <p:cNvSpPr>
              <a:spLocks noChangeShapeType="1"/>
            </p:cNvSpPr>
            <p:nvPr/>
          </p:nvSpPr>
          <p:spPr bwMode="auto">
            <a:xfrm>
              <a:off x="0" y="62230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6"/>
            <p:cNvSpPr>
              <a:spLocks noChangeShapeType="1"/>
            </p:cNvSpPr>
            <p:nvPr/>
          </p:nvSpPr>
          <p:spPr bwMode="auto">
            <a:xfrm>
              <a:off x="0" y="692150"/>
              <a:ext cx="9144000" cy="0"/>
            </a:xfrm>
            <a:prstGeom prst="line">
              <a:avLst/>
            </a:prstGeom>
            <a:noFill/>
            <a:ln w="19050">
              <a:solidFill>
                <a:srgbClr val="7AA5D4"/>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 name="Picture 2" descr="Logo1_color_CMYK"/>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211138" y="131763"/>
              <a:ext cx="879475" cy="785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 Box 1"/>
          <p:cNvSpPr txBox="1">
            <a:spLocks noChangeArrowheads="1"/>
          </p:cNvSpPr>
          <p:nvPr/>
        </p:nvSpPr>
        <p:spPr bwMode="auto">
          <a:xfrm>
            <a:off x="1077648" y="97346"/>
            <a:ext cx="788436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5508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Calibri" panose="020F0502020204030204" pitchFamily="34" charset="0"/>
                <a:cs typeface="Arial" panose="020B060402020202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Calibri" panose="020F0502020204030204" pitchFamily="34" charset="0"/>
                <a:cs typeface="Arial" panose="020B060402020202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Calibri" panose="020F0502020204030204" pitchFamily="34" charset="0"/>
                <a:cs typeface="Arial" panose="020B060402020202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Calibri" panose="020F0502020204030204" pitchFamily="34" charset="0"/>
                <a:cs typeface="Arial" panose="020B0604020202020204" pitchFamily="34" charset="0"/>
              </a:defRPr>
            </a:lvl9pPr>
          </a:lstStyle>
          <a:p>
            <a:pPr>
              <a:buNone/>
            </a:pPr>
            <a:r>
              <a:rPr lang="ru-RU" sz="1200" b="1" dirty="0" smtClean="0">
                <a:solidFill>
                  <a:srgbClr val="FF0000"/>
                </a:solidFill>
                <a:latin typeface="Times New Roman" panose="02020603050405020304" pitchFamily="18" charset="0"/>
                <a:cs typeface="Times New Roman" panose="02020603050405020304" pitchFamily="18" charset="0"/>
              </a:rPr>
              <a:t>ФЕДЕРАЛЬНОЙ ЗАКОН ОТ 01.04.2020 Г. № 104-ФЗ «ОБ ОСОБЕННОСТЯХ ИСЧИСЛЕНИЯ ПОСОБИЙ ПО ВРЕМЕННОЙ НЕТРУДОСПОСОБНОСТИ И ОСУЩЕСТВЛЕНИЯ ЕЖЕМЕСЯЧНЫХ ВЫПЛАТ В СВЯЗИ С РОЖДЕНИЕМ (УСЫНОВЛЕНИЕМ) ПЕРВОГО ИЛИ ВТОРОГО РЕБЕНКА»</a:t>
            </a:r>
          </a:p>
          <a:p>
            <a:pPr>
              <a:buNone/>
            </a:pPr>
            <a:r>
              <a:rPr lang="ru-RU" sz="1200" b="1" dirty="0" smtClean="0">
                <a:solidFill>
                  <a:srgbClr val="FF0000"/>
                </a:solidFill>
                <a:latin typeface="Times New Roman" panose="02020603050405020304" pitchFamily="18" charset="0"/>
                <a:cs typeface="Times New Roman" panose="02020603050405020304" pitchFamily="18" charset="0"/>
              </a:rPr>
              <a:t>(ПЕРИОД  ДЕЙСТВИЯ  С 1 АПРЕЛЯ ПО 31 ДЕКАБРЯ 2020г.)</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5619" y="1844824"/>
            <a:ext cx="8869821" cy="923330"/>
          </a:xfrm>
          <a:prstGeom prst="rect">
            <a:avLst/>
          </a:prstGeom>
          <a:solidFill>
            <a:schemeClr val="bg1">
              <a:lumMod val="95000"/>
            </a:schemeClr>
          </a:solidFill>
          <a:ln>
            <a:solidFill>
              <a:srgbClr val="00B0F0"/>
            </a:solidFill>
          </a:ln>
        </p:spPr>
        <p:txBody>
          <a:bodyPr wrap="square" rtlCol="0">
            <a:spAutoFit/>
          </a:bodyPr>
          <a:lstStyle/>
          <a:p>
            <a:r>
              <a:rPr lang="ru-RU" dirty="0">
                <a:latin typeface="Times New Roman" panose="02020603050405020304" pitchFamily="18" charset="0"/>
                <a:cs typeface="Times New Roman" panose="02020603050405020304" pitchFamily="18" charset="0"/>
              </a:rPr>
              <a:t>Заработок сотрудника за </a:t>
            </a:r>
            <a:r>
              <a:rPr lang="ru-RU" dirty="0" smtClean="0">
                <a:latin typeface="Times New Roman" panose="02020603050405020304" pitchFamily="18" charset="0"/>
                <a:cs typeface="Times New Roman" panose="02020603050405020304" pitchFamily="18" charset="0"/>
              </a:rPr>
              <a:t>2018-19 гг. = </a:t>
            </a:r>
            <a:r>
              <a:rPr lang="ru-RU" b="1" dirty="0" smtClean="0">
                <a:solidFill>
                  <a:srgbClr val="C00000"/>
                </a:solidFill>
                <a:latin typeface="Times New Roman" panose="02020603050405020304" pitchFamily="18" charset="0"/>
                <a:cs typeface="Times New Roman" panose="02020603050405020304" pitchFamily="18" charset="0"/>
              </a:rPr>
              <a:t>400</a:t>
            </a:r>
            <a:r>
              <a:rPr lang="ru-RU" b="1" dirty="0">
                <a:solidFill>
                  <a:srgbClr val="C00000"/>
                </a:solidFill>
                <a:latin typeface="Times New Roman" panose="02020603050405020304" pitchFamily="18" charset="0"/>
                <a:cs typeface="Times New Roman" panose="02020603050405020304" pitchFamily="18" charset="0"/>
              </a:rPr>
              <a:t> 000</a:t>
            </a:r>
            <a:r>
              <a:rPr lang="ru-RU" dirty="0">
                <a:solidFill>
                  <a:srgbClr val="C00000"/>
                </a:solidFill>
                <a:latin typeface="Times New Roman" panose="02020603050405020304" pitchFamily="18" charset="0"/>
                <a:cs typeface="Times New Roman" panose="02020603050405020304" pitchFamily="18" charset="0"/>
              </a:rPr>
              <a:t> </a:t>
            </a:r>
            <a:r>
              <a:rPr lang="ru-RU" b="1" dirty="0" smtClean="0">
                <a:solidFill>
                  <a:srgbClr val="C00000"/>
                </a:solidFill>
                <a:latin typeface="Times New Roman" panose="02020603050405020304" pitchFamily="18" charset="0"/>
                <a:cs typeface="Times New Roman" panose="02020603050405020304" pitchFamily="18" charset="0"/>
              </a:rPr>
              <a:t>руб. </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Страховой </a:t>
            </a:r>
            <a:r>
              <a:rPr lang="ru-RU" dirty="0">
                <a:latin typeface="Times New Roman" panose="02020603050405020304" pitchFamily="18" charset="0"/>
                <a:cs typeface="Times New Roman" panose="02020603050405020304" pitchFamily="18" charset="0"/>
              </a:rPr>
              <a:t>стаж работника - </a:t>
            </a:r>
            <a:r>
              <a:rPr lang="ru-RU" b="1" dirty="0">
                <a:solidFill>
                  <a:srgbClr val="C00000"/>
                </a:solidFill>
                <a:latin typeface="Times New Roman" panose="02020603050405020304" pitchFamily="18" charset="0"/>
                <a:cs typeface="Times New Roman" panose="02020603050405020304" pitchFamily="18" charset="0"/>
              </a:rPr>
              <a:t>4 года</a:t>
            </a:r>
            <a:r>
              <a:rPr lang="ru-RU" dirty="0">
                <a:solidFill>
                  <a:srgbClr val="C0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(размер пособия - 60% среднего заработка).</a:t>
            </a:r>
          </a:p>
          <a:p>
            <a:r>
              <a:rPr lang="ru-RU" dirty="0" smtClean="0">
                <a:latin typeface="Times New Roman" panose="02020603050405020304" pitchFamily="18" charset="0"/>
                <a:cs typeface="Times New Roman" panose="02020603050405020304" pitchFamily="18" charset="0"/>
              </a:rPr>
              <a:t>Фактический </a:t>
            </a:r>
            <a:r>
              <a:rPr lang="ru-RU" dirty="0">
                <a:latin typeface="Times New Roman" panose="02020603050405020304" pitchFamily="18" charset="0"/>
                <a:cs typeface="Times New Roman" panose="02020603050405020304" pitchFamily="18" charset="0"/>
              </a:rPr>
              <a:t>средний дневной заработок = </a:t>
            </a:r>
            <a:r>
              <a:rPr lang="ru-RU" dirty="0" smtClean="0">
                <a:latin typeface="Times New Roman" panose="02020603050405020304" pitchFamily="18" charset="0"/>
                <a:cs typeface="Times New Roman" panose="02020603050405020304" pitchFamily="18" charset="0"/>
              </a:rPr>
              <a:t>400 000 </a:t>
            </a:r>
            <a:r>
              <a:rPr lang="ru-RU" dirty="0">
                <a:latin typeface="Times New Roman" panose="02020603050405020304" pitchFamily="18" charset="0"/>
                <a:cs typeface="Times New Roman" panose="02020603050405020304" pitchFamily="18" charset="0"/>
              </a:rPr>
              <a:t>руб. </a:t>
            </a:r>
            <a:r>
              <a:rPr lang="ru-RU" dirty="0" smtClean="0">
                <a:latin typeface="Times New Roman" panose="02020603050405020304" pitchFamily="18" charset="0"/>
                <a:cs typeface="Times New Roman" panose="02020603050405020304" pitchFamily="18" charset="0"/>
              </a:rPr>
              <a:t>/ 730 </a:t>
            </a:r>
            <a:r>
              <a:rPr lang="ru-RU" dirty="0">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547,94 </a:t>
            </a:r>
            <a:r>
              <a:rPr lang="ru-RU" b="1" dirty="0" smtClean="0">
                <a:solidFill>
                  <a:srgbClr val="C00000"/>
                </a:solidFill>
                <a:latin typeface="Times New Roman" panose="02020603050405020304" pitchFamily="18" charset="0"/>
                <a:cs typeface="Times New Roman" panose="02020603050405020304" pitchFamily="18" charset="0"/>
              </a:rPr>
              <a:t>руб.</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665267" y="3096439"/>
            <a:ext cx="7420173" cy="615553"/>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r>
              <a:rPr lang="ru-RU" sz="1700" b="1" dirty="0">
                <a:latin typeface="Times New Roman" panose="02020603050405020304" pitchFamily="18" charset="0"/>
                <a:cs typeface="Times New Roman" panose="02020603050405020304" pitchFamily="18" charset="0"/>
              </a:rPr>
              <a:t>Размер пособия </a:t>
            </a:r>
            <a:r>
              <a:rPr lang="ru-RU" sz="1700" b="1" dirty="0" smtClean="0">
                <a:latin typeface="Times New Roman" panose="02020603050405020304" pitchFamily="18" charset="0"/>
                <a:cs typeface="Times New Roman" panose="02020603050405020304" pitchFamily="18" charset="0"/>
              </a:rPr>
              <a:t>за </a:t>
            </a:r>
            <a:r>
              <a:rPr lang="ru-RU" sz="1700" b="1" dirty="0">
                <a:latin typeface="Times New Roman" panose="02020603050405020304" pitchFamily="18" charset="0"/>
                <a:cs typeface="Times New Roman" panose="02020603050405020304" pitchFamily="18" charset="0"/>
              </a:rPr>
              <a:t>10 дней временной нетрудоспособности </a:t>
            </a:r>
            <a:r>
              <a:rPr lang="ru-RU" sz="1700" b="1" dirty="0" smtClean="0">
                <a:latin typeface="Times New Roman" panose="02020603050405020304" pitchFamily="18" charset="0"/>
                <a:cs typeface="Times New Roman" panose="02020603050405020304" pitchFamily="18" charset="0"/>
              </a:rPr>
              <a:t>составит:</a:t>
            </a:r>
          </a:p>
          <a:p>
            <a:r>
              <a:rPr lang="ru-RU" sz="1700" dirty="0" smtClean="0">
                <a:latin typeface="Times New Roman" panose="02020603050405020304" pitchFamily="18" charset="0"/>
                <a:cs typeface="Times New Roman" panose="02020603050405020304" pitchFamily="18" charset="0"/>
              </a:rPr>
              <a:t>547,94 </a:t>
            </a:r>
            <a:r>
              <a:rPr lang="ru-RU" sz="1700" dirty="0">
                <a:latin typeface="Times New Roman" panose="02020603050405020304" pitchFamily="18" charset="0"/>
                <a:cs typeface="Times New Roman" panose="02020603050405020304" pitchFamily="18" charset="0"/>
              </a:rPr>
              <a:t>руб. х 60% (стаж) х </a:t>
            </a:r>
            <a:r>
              <a:rPr lang="ru-RU" sz="1700" dirty="0" smtClean="0">
                <a:latin typeface="Times New Roman" panose="02020603050405020304" pitchFamily="18" charset="0"/>
                <a:cs typeface="Times New Roman" panose="02020603050405020304" pitchFamily="18" charset="0"/>
              </a:rPr>
              <a:t>10 календарных </a:t>
            </a:r>
            <a:r>
              <a:rPr lang="ru-RU" sz="1700" dirty="0">
                <a:latin typeface="Times New Roman" panose="02020603050405020304" pitchFamily="18" charset="0"/>
                <a:cs typeface="Times New Roman" panose="02020603050405020304" pitchFamily="18" charset="0"/>
              </a:rPr>
              <a:t>дней (апрель) = </a:t>
            </a:r>
            <a:r>
              <a:rPr lang="ru-RU" sz="1700" b="1" dirty="0" smtClean="0">
                <a:solidFill>
                  <a:srgbClr val="C00000"/>
                </a:solidFill>
                <a:latin typeface="Times New Roman" panose="02020603050405020304" pitchFamily="18" charset="0"/>
                <a:cs typeface="Times New Roman" panose="02020603050405020304" pitchFamily="18" charset="0"/>
              </a:rPr>
              <a:t>3</a:t>
            </a:r>
            <a:r>
              <a:rPr lang="ru-RU" sz="1700" b="1" dirty="0">
                <a:solidFill>
                  <a:srgbClr val="C00000"/>
                </a:solidFill>
                <a:latin typeface="Times New Roman" panose="02020603050405020304" pitchFamily="18" charset="0"/>
                <a:cs typeface="Times New Roman" panose="02020603050405020304" pitchFamily="18" charset="0"/>
              </a:rPr>
              <a:t> 287,64 </a:t>
            </a:r>
            <a:r>
              <a:rPr lang="ru-RU" sz="1700" b="1" dirty="0" smtClean="0">
                <a:solidFill>
                  <a:srgbClr val="C00000"/>
                </a:solidFill>
                <a:latin typeface="Times New Roman" panose="02020603050405020304" pitchFamily="18" charset="0"/>
                <a:cs typeface="Times New Roman" panose="02020603050405020304" pitchFamily="18" charset="0"/>
              </a:rPr>
              <a:t>руб</a:t>
            </a:r>
            <a:r>
              <a:rPr lang="ru-RU" sz="1700" dirty="0" smtClean="0">
                <a:solidFill>
                  <a:srgbClr val="C00000"/>
                </a:solidFill>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664292" y="5373216"/>
            <a:ext cx="7421148" cy="615553"/>
          </a:xfrm>
          <a:prstGeom prst="rect">
            <a:avLst/>
          </a:prstGeom>
          <a:solidFill>
            <a:schemeClr val="accent2">
              <a:lumMod val="20000"/>
              <a:lumOff val="80000"/>
            </a:schemeClr>
          </a:solidFill>
          <a:ln>
            <a:solidFill>
              <a:srgbClr val="00B0F0"/>
            </a:solidFill>
          </a:ln>
        </p:spPr>
        <p:txBody>
          <a:bodyPr wrap="square" rtlCol="0">
            <a:spAutoFit/>
          </a:bodyPr>
          <a:lstStyle/>
          <a:p>
            <a:r>
              <a:rPr lang="ru-RU" sz="1700" b="1" dirty="0">
                <a:latin typeface="Times New Roman" panose="02020603050405020304" pitchFamily="18" charset="0"/>
                <a:cs typeface="Times New Roman" panose="02020603050405020304" pitchFamily="18" charset="0"/>
              </a:rPr>
              <a:t>Размер пособия за 10 дней временной нетрудоспособности </a:t>
            </a:r>
            <a:r>
              <a:rPr lang="ru-RU" sz="1700" b="1" dirty="0" smtClean="0">
                <a:latin typeface="Times New Roman" panose="02020603050405020304" pitchFamily="18" charset="0"/>
                <a:cs typeface="Times New Roman" panose="02020603050405020304" pitchFamily="18" charset="0"/>
              </a:rPr>
              <a:t>составит:</a:t>
            </a:r>
          </a:p>
          <a:p>
            <a:r>
              <a:rPr lang="ru-RU" sz="1700" dirty="0" smtClean="0">
                <a:latin typeface="Times New Roman" panose="02020603050405020304" pitchFamily="18" charset="0"/>
                <a:cs typeface="Times New Roman" panose="02020603050405020304" pitchFamily="18" charset="0"/>
              </a:rPr>
              <a:t>485,2 </a:t>
            </a:r>
            <a:r>
              <a:rPr lang="ru-RU" sz="1700" dirty="0">
                <a:latin typeface="Times New Roman" panose="02020603050405020304" pitchFamily="18" charset="0"/>
                <a:cs typeface="Times New Roman" panose="02020603050405020304" pitchFamily="18" charset="0"/>
              </a:rPr>
              <a:t>руб. х </a:t>
            </a:r>
            <a:r>
              <a:rPr lang="ru-RU" sz="1700" dirty="0" smtClean="0">
                <a:latin typeface="Times New Roman" panose="02020603050405020304" pitchFamily="18" charset="0"/>
                <a:cs typeface="Times New Roman" panose="02020603050405020304" pitchFamily="18" charset="0"/>
              </a:rPr>
              <a:t>10 календарных дней </a:t>
            </a:r>
            <a:r>
              <a:rPr lang="ru-RU" sz="1700" dirty="0">
                <a:latin typeface="Times New Roman" panose="02020603050405020304" pitchFamily="18" charset="0"/>
                <a:cs typeface="Times New Roman" panose="02020603050405020304" pitchFamily="18" charset="0"/>
              </a:rPr>
              <a:t>= </a:t>
            </a:r>
            <a:r>
              <a:rPr lang="ru-RU" sz="1700" b="1" dirty="0">
                <a:solidFill>
                  <a:srgbClr val="C00000"/>
                </a:solidFill>
                <a:latin typeface="Times New Roman" panose="02020603050405020304" pitchFamily="18" charset="0"/>
                <a:cs typeface="Times New Roman" panose="02020603050405020304" pitchFamily="18" charset="0"/>
              </a:rPr>
              <a:t>4 852 руб</a:t>
            </a:r>
            <a:r>
              <a:rPr lang="ru-RU" sz="1700" b="1" dirty="0" smtClean="0">
                <a:solidFill>
                  <a:srgbClr val="C00000"/>
                </a:solidFill>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64292" y="4005064"/>
            <a:ext cx="7421148" cy="1138773"/>
          </a:xfrm>
          <a:prstGeom prst="rect">
            <a:avLst/>
          </a:prstGeom>
          <a:solidFill>
            <a:schemeClr val="accent2">
              <a:lumMod val="20000"/>
              <a:lumOff val="80000"/>
            </a:schemeClr>
          </a:solidFill>
          <a:ln>
            <a:solidFill>
              <a:srgbClr val="00B0F0"/>
            </a:solidFill>
          </a:ln>
        </p:spPr>
        <p:txBody>
          <a:bodyPr wrap="square" rtlCol="0">
            <a:spAutoFit/>
          </a:bodyPr>
          <a:lstStyle/>
          <a:p>
            <a:r>
              <a:rPr lang="ru-RU" sz="1700" b="1" dirty="0">
                <a:latin typeface="Times New Roman" panose="02020603050405020304" pitchFamily="18" charset="0"/>
                <a:cs typeface="Times New Roman" panose="02020603050405020304" pitchFamily="18" charset="0"/>
              </a:rPr>
              <a:t>Определяем размер дневного пособия из </a:t>
            </a:r>
            <a:r>
              <a:rPr lang="ru-RU" sz="1700" b="1" dirty="0" smtClean="0">
                <a:latin typeface="Times New Roman" panose="02020603050405020304" pitchFamily="18" charset="0"/>
                <a:cs typeface="Times New Roman" panose="02020603050405020304" pitchFamily="18" charset="0"/>
              </a:rPr>
              <a:t>МРОТ:</a:t>
            </a:r>
          </a:p>
          <a:p>
            <a:r>
              <a:rPr lang="ru-RU" sz="1700" dirty="0" smtClean="0">
                <a:latin typeface="Times New Roman" panose="02020603050405020304" pitchFamily="18" charset="0"/>
                <a:cs typeface="Times New Roman" panose="02020603050405020304" pitchFamily="18" charset="0"/>
              </a:rPr>
              <a:t>МРОТ </a:t>
            </a:r>
            <a:r>
              <a:rPr lang="ru-RU" sz="1700" dirty="0">
                <a:latin typeface="Times New Roman" panose="02020603050405020304" pitchFamily="18" charset="0"/>
                <a:cs typeface="Times New Roman" panose="02020603050405020304" pitchFamily="18" charset="0"/>
              </a:rPr>
              <a:t>с учетом районного коэффициента/число календарных дней в месяце, на который приходится период временной нетрудоспособности = 14 556 </a:t>
            </a:r>
            <a:r>
              <a:rPr lang="ru-RU" sz="1700" dirty="0" smtClean="0">
                <a:latin typeface="Times New Roman" panose="02020603050405020304" pitchFamily="18" charset="0"/>
                <a:cs typeface="Times New Roman" panose="02020603050405020304" pitchFamily="18" charset="0"/>
              </a:rPr>
              <a:t>руб. (</a:t>
            </a:r>
            <a:r>
              <a:rPr lang="ru-RU" sz="1700" dirty="0">
                <a:latin typeface="Times New Roman" panose="02020603050405020304" pitchFamily="18" charset="0"/>
                <a:cs typeface="Times New Roman" panose="02020603050405020304" pitchFamily="18" charset="0"/>
              </a:rPr>
              <a:t>МРОТ для г</a:t>
            </a:r>
            <a:r>
              <a:rPr lang="ru-RU" sz="1700" dirty="0" smtClean="0">
                <a:latin typeface="Times New Roman" panose="02020603050405020304" pitchFamily="18" charset="0"/>
                <a:cs typeface="Times New Roman" panose="02020603050405020304" pitchFamily="18" charset="0"/>
              </a:rPr>
              <a:t>. Иркутска</a:t>
            </a:r>
            <a:r>
              <a:rPr lang="ru-RU" sz="1700" dirty="0">
                <a:latin typeface="Times New Roman" panose="02020603050405020304" pitchFamily="18" charset="0"/>
                <a:cs typeface="Times New Roman" panose="02020603050405020304" pitchFamily="18" charset="0"/>
              </a:rPr>
              <a:t>) /30 (календарных дней в апреле) = </a:t>
            </a:r>
            <a:r>
              <a:rPr lang="ru-RU" sz="1700" b="1" dirty="0">
                <a:solidFill>
                  <a:srgbClr val="C00000"/>
                </a:solidFill>
                <a:latin typeface="Times New Roman" panose="02020603050405020304" pitchFamily="18" charset="0"/>
                <a:cs typeface="Times New Roman" panose="02020603050405020304" pitchFamily="18" charset="0"/>
              </a:rPr>
              <a:t>485,2 руб</a:t>
            </a:r>
            <a:r>
              <a:rPr lang="ru-RU" sz="1700" b="1" dirty="0" smtClean="0">
                <a:solidFill>
                  <a:srgbClr val="C00000"/>
                </a:solidFill>
                <a:latin typeface="Times New Roman" panose="02020603050405020304" pitchFamily="18" charset="0"/>
                <a:cs typeface="Times New Roman" panose="02020603050405020304" pitchFamily="18" charset="0"/>
              </a:rPr>
              <a:t>.</a:t>
            </a:r>
            <a:endParaRPr lang="ru-RU" sz="1700" b="1"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15619" y="3165688"/>
            <a:ext cx="1368152" cy="477054"/>
          </a:xfrm>
          <a:prstGeom prst="rect">
            <a:avLst/>
          </a:prstGeom>
          <a:noFill/>
        </p:spPr>
        <p:txBody>
          <a:bodyPr wrap="square" rtlCol="0">
            <a:spAutoFit/>
          </a:bodyPr>
          <a:lstStyle/>
          <a:p>
            <a:r>
              <a:rPr lang="ru-RU" sz="2500" b="1" dirty="0" smtClean="0">
                <a:solidFill>
                  <a:srgbClr val="FF0000"/>
                </a:solidFill>
                <a:latin typeface="Times New Roman" panose="02020603050405020304" pitchFamily="18" charset="0"/>
                <a:cs typeface="Times New Roman" panose="02020603050405020304" pitchFamily="18" charset="0"/>
              </a:rPr>
              <a:t>БЫЛО </a:t>
            </a:r>
            <a:endParaRPr lang="ru-RU" sz="25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98173" y="4568503"/>
            <a:ext cx="1572837" cy="477054"/>
          </a:xfrm>
          <a:prstGeom prst="rect">
            <a:avLst/>
          </a:prstGeom>
          <a:noFill/>
        </p:spPr>
        <p:txBody>
          <a:bodyPr wrap="square" rtlCol="0">
            <a:spAutoFit/>
          </a:bodyPr>
          <a:lstStyle/>
          <a:p>
            <a:r>
              <a:rPr lang="ru-RU" sz="2500" b="1" dirty="0" smtClean="0">
                <a:solidFill>
                  <a:srgbClr val="FF0000"/>
                </a:solidFill>
                <a:latin typeface="Times New Roman" panose="02020603050405020304" pitchFamily="18" charset="0"/>
                <a:cs typeface="Times New Roman" panose="02020603050405020304" pitchFamily="18" charset="0"/>
              </a:rPr>
              <a:t>СТАЛО </a:t>
            </a:r>
            <a:endParaRPr lang="ru-RU" sz="25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3528" y="1017760"/>
            <a:ext cx="9054347" cy="646331"/>
          </a:xfrm>
          <a:prstGeom prst="rect">
            <a:avLst/>
          </a:prstGeom>
          <a:noFill/>
        </p:spPr>
        <p:txBody>
          <a:bodyPr wrap="square" rtlCol="0">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ПРИМЕР:</a:t>
            </a:r>
            <a:r>
              <a:rPr lang="ru-RU" b="1" dirty="0" smtClean="0">
                <a:solidFill>
                  <a:schemeClr val="tx2">
                    <a:lumMod val="50000"/>
                  </a:schemeClr>
                </a:solidFill>
                <a:latin typeface="Times New Roman" panose="02020603050405020304" pitchFamily="18" charset="0"/>
                <a:cs typeface="Times New Roman" panose="02020603050405020304" pitchFamily="18" charset="0"/>
              </a:rPr>
              <a:t> Работник </a:t>
            </a:r>
            <a:r>
              <a:rPr lang="ru-RU" b="1" dirty="0">
                <a:solidFill>
                  <a:schemeClr val="tx2">
                    <a:lumMod val="50000"/>
                  </a:schemeClr>
                </a:solidFill>
                <a:latin typeface="Times New Roman" panose="02020603050405020304" pitchFamily="18" charset="0"/>
                <a:cs typeface="Times New Roman" panose="02020603050405020304" pitchFamily="18" charset="0"/>
              </a:rPr>
              <a:t>был на больничном в связи с заболеванием 10 календарных дней </a:t>
            </a:r>
            <a:r>
              <a:rPr lang="ru-RU" b="1" dirty="0" smtClean="0">
                <a:solidFill>
                  <a:schemeClr val="tx2">
                    <a:lumMod val="50000"/>
                  </a:schemeClr>
                </a:solidFill>
                <a:latin typeface="Times New Roman" panose="02020603050405020304" pitchFamily="18" charset="0"/>
                <a:cs typeface="Times New Roman" panose="02020603050405020304" pitchFamily="18" charset="0"/>
              </a:rPr>
              <a:t>со 02.04.2020 г</a:t>
            </a:r>
            <a:r>
              <a:rPr lang="ru-RU" b="1" dirty="0">
                <a:solidFill>
                  <a:schemeClr val="tx2">
                    <a:lumMod val="50000"/>
                  </a:schemeClr>
                </a:solidFill>
                <a:latin typeface="Times New Roman" panose="02020603050405020304" pitchFamily="18" charset="0"/>
                <a:cs typeface="Times New Roman" panose="02020603050405020304" pitchFamily="18" charset="0"/>
              </a:rPr>
              <a:t>. по </a:t>
            </a:r>
            <a:r>
              <a:rPr lang="ru-RU" b="1" dirty="0" smtClean="0">
                <a:solidFill>
                  <a:schemeClr val="tx2">
                    <a:lumMod val="50000"/>
                  </a:schemeClr>
                </a:solidFill>
                <a:latin typeface="Times New Roman" panose="02020603050405020304" pitchFamily="18" charset="0"/>
                <a:cs typeface="Times New Roman" panose="02020603050405020304" pitchFamily="18" charset="0"/>
              </a:rPr>
              <a:t>10.04.2020 г.</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06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28792</TotalTime>
  <Words>2162</Words>
  <Application>Microsoft Office PowerPoint</Application>
  <PresentationFormat>Экран (4:3)</PresentationFormat>
  <Paragraphs>244</Paragraphs>
  <Slides>17</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Бурлакова Анастасия Владимировна</dc:creator>
  <cp:lastModifiedBy>Мигунова Лариса Геннадьевна</cp:lastModifiedBy>
  <cp:revision>2731</cp:revision>
  <cp:lastPrinted>2020-04-14T02:30:43Z</cp:lastPrinted>
  <dcterms:created xsi:type="dcterms:W3CDTF">2017-06-21T00:52:40Z</dcterms:created>
  <dcterms:modified xsi:type="dcterms:W3CDTF">2020-04-27T01:52:05Z</dcterms:modified>
</cp:coreProperties>
</file>